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443" r:id="rId2"/>
    <p:sldId id="444" r:id="rId3"/>
    <p:sldId id="445" r:id="rId4"/>
    <p:sldId id="446" r:id="rId5"/>
    <p:sldId id="447" r:id="rId6"/>
    <p:sldId id="448" r:id="rId7"/>
    <p:sldId id="449" r:id="rId8"/>
    <p:sldId id="450" r:id="rId9"/>
    <p:sldId id="451" r:id="rId10"/>
    <p:sldId id="452" r:id="rId11"/>
    <p:sldId id="453" r:id="rId12"/>
    <p:sldId id="454" r:id="rId13"/>
    <p:sldId id="455" r:id="rId14"/>
    <p:sldId id="456" r:id="rId15"/>
    <p:sldId id="457" r:id="rId16"/>
    <p:sldId id="458" r:id="rId17"/>
    <p:sldId id="459" r:id="rId18"/>
    <p:sldId id="460" r:id="rId19"/>
    <p:sldId id="461" r:id="rId20"/>
    <p:sldId id="462" r:id="rId21"/>
    <p:sldId id="463" r:id="rId22"/>
    <p:sldId id="464" r:id="rId23"/>
    <p:sldId id="465" r:id="rId24"/>
    <p:sldId id="466" r:id="rId25"/>
    <p:sldId id="467" r:id="rId26"/>
    <p:sldId id="468" r:id="rId27"/>
    <p:sldId id="469" r:id="rId28"/>
    <p:sldId id="470" r:id="rId29"/>
    <p:sldId id="471" r:id="rId30"/>
    <p:sldId id="472" r:id="rId31"/>
    <p:sldId id="473" r:id="rId32"/>
    <p:sldId id="474" r:id="rId33"/>
    <p:sldId id="475" r:id="rId34"/>
    <p:sldId id="476" r:id="rId35"/>
    <p:sldId id="477" r:id="rId36"/>
    <p:sldId id="478" r:id="rId37"/>
    <p:sldId id="479" r:id="rId38"/>
    <p:sldId id="480" r:id="rId39"/>
    <p:sldId id="481" r:id="rId40"/>
    <p:sldId id="482" r:id="rId41"/>
    <p:sldId id="483" r:id="rId42"/>
    <p:sldId id="484" r:id="rId43"/>
    <p:sldId id="391" r:id="rId44"/>
  </p:sldIdLst>
  <p:sldSz cx="9144000" cy="6858000" type="letter"/>
  <p:notesSz cx="7077075" cy="9363075"/>
  <p:defaultTextStyle>
    <a:defPPr>
      <a:defRPr lang="en-US"/>
    </a:defPPr>
    <a:lvl1pPr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3600" u="sng" kern="1200">
        <a:solidFill>
          <a:schemeClr val="tx1"/>
        </a:solidFill>
        <a:latin typeface="Times New Roman" panose="02020603050405020304" pitchFamily="18" charset="0"/>
        <a:ea typeface="+mn-ea"/>
        <a:cs typeface="+mn-cs"/>
      </a:defRPr>
    </a:lvl5pPr>
    <a:lvl6pPr marL="2286000" algn="l" defTabSz="914400" rtl="0" eaLnBrk="1" latinLnBrk="0" hangingPunct="1">
      <a:defRPr sz="3600" u="sng" kern="1200">
        <a:solidFill>
          <a:schemeClr val="tx1"/>
        </a:solidFill>
        <a:latin typeface="Times New Roman" panose="02020603050405020304" pitchFamily="18" charset="0"/>
        <a:ea typeface="+mn-ea"/>
        <a:cs typeface="+mn-cs"/>
      </a:defRPr>
    </a:lvl6pPr>
    <a:lvl7pPr marL="2743200" algn="l" defTabSz="914400" rtl="0" eaLnBrk="1" latinLnBrk="0" hangingPunct="1">
      <a:defRPr sz="3600" u="sng" kern="1200">
        <a:solidFill>
          <a:schemeClr val="tx1"/>
        </a:solidFill>
        <a:latin typeface="Times New Roman" panose="02020603050405020304" pitchFamily="18" charset="0"/>
        <a:ea typeface="+mn-ea"/>
        <a:cs typeface="+mn-cs"/>
      </a:defRPr>
    </a:lvl7pPr>
    <a:lvl8pPr marL="3200400" algn="l" defTabSz="914400" rtl="0" eaLnBrk="1" latinLnBrk="0" hangingPunct="1">
      <a:defRPr sz="3600" u="sng" kern="1200">
        <a:solidFill>
          <a:schemeClr val="tx1"/>
        </a:solidFill>
        <a:latin typeface="Times New Roman" panose="02020603050405020304" pitchFamily="18" charset="0"/>
        <a:ea typeface="+mn-ea"/>
        <a:cs typeface="+mn-cs"/>
      </a:defRPr>
    </a:lvl8pPr>
    <a:lvl9pPr marL="3657600" algn="l" defTabSz="914400" rtl="0" eaLnBrk="1" latinLnBrk="0" hangingPunct="1">
      <a:defRPr sz="3600" u="sng"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0"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2D9A"/>
    <a:srgbClr val="FF9900"/>
    <a:srgbClr val="008000"/>
    <a:srgbClr val="33CC33"/>
    <a:srgbClr val="000000"/>
    <a:srgbClr val="FFFFFF"/>
    <a:srgbClr val="FF5050"/>
    <a:srgbClr val="FF00FF"/>
    <a:srgbClr val="FFFF66"/>
    <a:srgbClr val="910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220" autoAdjust="0"/>
    <p:restoredTop sz="43326" autoAdjust="0"/>
  </p:normalViewPr>
  <p:slideViewPr>
    <p:cSldViewPr>
      <p:cViewPr varScale="1">
        <p:scale>
          <a:sx n="49" d="100"/>
          <a:sy n="49" d="100"/>
        </p:scale>
        <p:origin x="298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22" y="-330"/>
      </p:cViewPr>
      <p:guideLst>
        <p:guide orient="horz" pos="2950"/>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3075" name="Rectangle 3"/>
          <p:cNvSpPr>
            <a:spLocks noGrp="1" noChangeArrowheads="1"/>
          </p:cNvSpPr>
          <p:nvPr>
            <p:ph type="dt" sz="quarter"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3076" name="Rectangle 4"/>
          <p:cNvSpPr>
            <a:spLocks noGrp="1" noChangeArrowheads="1"/>
          </p:cNvSpPr>
          <p:nvPr>
            <p:ph type="ftr" sz="quarter" idx="2"/>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3077" name="Rectangle 5"/>
          <p:cNvSpPr>
            <a:spLocks noGrp="1" noChangeArrowheads="1"/>
          </p:cNvSpPr>
          <p:nvPr>
            <p:ph type="sldNum" sz="quarter" idx="3"/>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DAC06DB-EFDA-4CD5-821B-BDAACBD20BA2}" type="slidenum">
              <a:rPr lang="en-US" altLang="en-US"/>
              <a:pPr/>
              <a:t>‹#›</a:t>
            </a:fld>
            <a:endParaRPr lang="en-US" altLang="en-US"/>
          </a:p>
        </p:txBody>
      </p:sp>
    </p:spTree>
    <p:extLst>
      <p:ext uri="{BB962C8B-B14F-4D97-AF65-F5344CB8AC3E}">
        <p14:creationId xmlns:p14="http://schemas.microsoft.com/office/powerpoint/2010/main" val="3344730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defTabSz="954041">
              <a:defRPr sz="1000" i="1" u="none"/>
            </a:lvl1pPr>
          </a:lstStyle>
          <a:p>
            <a:pPr>
              <a:defRPr/>
            </a:pPr>
            <a:endParaRPr lang="en-US"/>
          </a:p>
        </p:txBody>
      </p:sp>
      <p:sp>
        <p:nvSpPr>
          <p:cNvPr id="2051" name="Rectangle 3"/>
          <p:cNvSpPr>
            <a:spLocks noGrp="1" noChangeArrowheads="1"/>
          </p:cNvSpPr>
          <p:nvPr>
            <p:ph type="dt" idx="1"/>
          </p:nvPr>
        </p:nvSpPr>
        <p:spPr bwMode="auto">
          <a:xfrm>
            <a:off x="4010342" y="0"/>
            <a:ext cx="3066733" cy="468558"/>
          </a:xfrm>
          <a:prstGeom prst="rect">
            <a:avLst/>
          </a:prstGeom>
          <a:noFill/>
          <a:ln w="9525">
            <a:noFill/>
            <a:miter lim="800000"/>
            <a:headEnd/>
            <a:tailEnd/>
          </a:ln>
          <a:effectLst/>
        </p:spPr>
        <p:txBody>
          <a:bodyPr vert="horz" wrap="square" lIns="19873" tIns="0" rIns="19873" bIns="0" numCol="1" anchor="t" anchorCtr="0" compatLnSpc="1">
            <a:prstTxWarp prst="textNoShape">
              <a:avLst/>
            </a:prstTxWarp>
          </a:bodyPr>
          <a:lstStyle>
            <a:lvl1pPr algn="r" defTabSz="954041">
              <a:defRPr sz="1000" i="1" u="none"/>
            </a:lvl1pPr>
          </a:lstStyle>
          <a:p>
            <a:pPr>
              <a:defRPr/>
            </a:pPr>
            <a:endParaRPr lang="en-US"/>
          </a:p>
        </p:txBody>
      </p:sp>
      <p:sp>
        <p:nvSpPr>
          <p:cNvPr id="2052" name="Rectangle 4"/>
          <p:cNvSpPr>
            <a:spLocks noGrp="1" noChangeArrowheads="1"/>
          </p:cNvSpPr>
          <p:nvPr>
            <p:ph type="ftr" sz="quarter" idx="4"/>
          </p:nvPr>
        </p:nvSpPr>
        <p:spPr bwMode="auto">
          <a:xfrm>
            <a:off x="0"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defTabSz="954041">
              <a:defRPr sz="1000" i="1" u="none"/>
            </a:lvl1pPr>
          </a:lstStyle>
          <a:p>
            <a:pPr>
              <a:defRPr/>
            </a:pPr>
            <a:endParaRPr lang="en-US"/>
          </a:p>
        </p:txBody>
      </p:sp>
      <p:sp>
        <p:nvSpPr>
          <p:cNvPr id="2053" name="Rectangle 5"/>
          <p:cNvSpPr>
            <a:spLocks noGrp="1" noChangeArrowheads="1"/>
          </p:cNvSpPr>
          <p:nvPr>
            <p:ph type="sldNum" sz="quarter" idx="5"/>
          </p:nvPr>
        </p:nvSpPr>
        <p:spPr bwMode="auto">
          <a:xfrm>
            <a:off x="4010342" y="8894518"/>
            <a:ext cx="3066733" cy="468558"/>
          </a:xfrm>
          <a:prstGeom prst="rect">
            <a:avLst/>
          </a:prstGeom>
          <a:noFill/>
          <a:ln w="9525">
            <a:noFill/>
            <a:miter lim="800000"/>
            <a:headEnd/>
            <a:tailEnd/>
          </a:ln>
          <a:effectLst/>
        </p:spPr>
        <p:txBody>
          <a:bodyPr vert="horz" wrap="square" lIns="19873" tIns="0" rIns="19873" bIns="0" numCol="1" anchor="b" anchorCtr="0" compatLnSpc="1">
            <a:prstTxWarp prst="textNoShape">
              <a:avLst/>
            </a:prstTxWarp>
          </a:bodyPr>
          <a:lstStyle>
            <a:lvl1pPr algn="r" defTabSz="954041">
              <a:defRPr sz="1000" i="1" u="none"/>
            </a:lvl1pPr>
          </a:lstStyle>
          <a:p>
            <a:fld id="{DB3F8F3D-5445-4B2D-8E34-6319E2745A18}" type="slidenum">
              <a:rPr lang="en-US" altLang="en-US"/>
              <a:pPr/>
              <a:t>‹#›</a:t>
            </a:fld>
            <a:endParaRPr lang="en-US" altLang="en-US"/>
          </a:p>
        </p:txBody>
      </p:sp>
      <p:sp>
        <p:nvSpPr>
          <p:cNvPr id="2054" name="Rectangle 6"/>
          <p:cNvSpPr>
            <a:spLocks noGrp="1" noChangeArrowheads="1"/>
          </p:cNvSpPr>
          <p:nvPr>
            <p:ph type="body" sz="quarter" idx="3"/>
          </p:nvPr>
        </p:nvSpPr>
        <p:spPr bwMode="auto">
          <a:xfrm>
            <a:off x="943610" y="4448067"/>
            <a:ext cx="5189855" cy="4213787"/>
          </a:xfrm>
          <a:prstGeom prst="rect">
            <a:avLst/>
          </a:prstGeom>
          <a:noFill/>
          <a:ln w="9525">
            <a:noFill/>
            <a:miter lim="800000"/>
            <a:headEnd/>
            <a:tailEnd/>
          </a:ln>
          <a:effectLst/>
        </p:spPr>
        <p:txBody>
          <a:bodyPr vert="horz" wrap="square" lIns="96049" tIns="48024" rIns="96049" bIns="48024"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5" name="Rectangle 7"/>
          <p:cNvSpPr>
            <a:spLocks noGrp="1" noRot="1" noChangeAspect="1" noChangeArrowheads="1" noTextEdit="1"/>
          </p:cNvSpPr>
          <p:nvPr>
            <p:ph type="sldImg" idx="2"/>
          </p:nvPr>
        </p:nvSpPr>
        <p:spPr bwMode="auto">
          <a:xfrm>
            <a:off x="1206500" y="708025"/>
            <a:ext cx="4664075" cy="34988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000096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F1A0AA42-4BF9-4E0D-8109-44FAAEBC735C}" type="slidenum">
              <a:rPr lang="en-US" altLang="en-US" sz="1000" u="none"/>
              <a:pPr/>
              <a:t>1</a:t>
            </a:fld>
            <a:endParaRPr lang="en-US" altLang="en-US" sz="1000" u="none"/>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latin typeface="Arial" panose="020B0604020202020204" pitchFamily="34" charset="0"/>
              </a:rPr>
              <a:t>Revision: 6/28/2018</a:t>
            </a:r>
          </a:p>
          <a:p>
            <a:endParaRPr lang="en-US" altLang="en-US" dirty="0">
              <a:latin typeface="Arial" panose="020B0604020202020204" pitchFamily="34" charset="0"/>
            </a:endParaRPr>
          </a:p>
          <a:p>
            <a:r>
              <a:rPr lang="en-US" altLang="en-US" dirty="0">
                <a:latin typeface="Arial" panose="020B0604020202020204" pitchFamily="34" charset="0"/>
              </a:rPr>
              <a:t>The information in this presentation is provided voluntarily by the N.C. Department of Labor, Education Training and Technical Assistance Bureau as a public service and is made available in good faith. This presentation is designed to assist trainers conducting OSHA outreach training for workers.  Since workers are the target audience, this presentation emphasizes hazard identification, avoidance, and control – not standards.  No attempt has been made to treat the topic exhaustively.  It is essential that trainers tailor their presentations to the needs and understanding of their audience.</a:t>
            </a:r>
          </a:p>
          <a:p>
            <a:endParaRPr lang="en-US" altLang="en-US" dirty="0">
              <a:latin typeface="Arial" panose="020B0604020202020204" pitchFamily="34" charset="0"/>
            </a:endParaRPr>
          </a:p>
          <a:p>
            <a:r>
              <a:rPr lang="en-US" altLang="en-US" dirty="0">
                <a:latin typeface="Arial" panose="020B0604020202020204" pitchFamily="34" charset="0"/>
              </a:rPr>
              <a:t>The information and advice provided on this site and on linked sites is provided solely on the basis that users will be responsible for making their own assessment of the matters discussed herein and are advised to verify all relevant representations, statements, and information.</a:t>
            </a:r>
          </a:p>
          <a:p>
            <a:endParaRPr lang="en-US" altLang="en-US" dirty="0">
              <a:latin typeface="Arial" panose="020B0604020202020204" pitchFamily="34" charset="0"/>
            </a:endParaRPr>
          </a:p>
          <a:p>
            <a:r>
              <a:rPr lang="en-US" altLang="en-US" dirty="0">
                <a:latin typeface="Arial" panose="020B0604020202020204" pitchFamily="34" charset="0"/>
              </a:rPr>
              <a:t>This presentation is not a substitute for any of the provisions of the Occupational Safety and Health Act of North Carolina or for any standards issued by the N.C. Department of Labor.  Mention of trade names, commercial products, or organizations does not imply endorsement by the N.C. Department of Labor.</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966838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900" dirty="0">
              <a:latin typeface="Arial" panose="020B0604020202020204" pitchFamily="34" charset="0"/>
            </a:endParaRPr>
          </a:p>
        </p:txBody>
      </p:sp>
    </p:spTree>
    <p:extLst>
      <p:ext uri="{BB962C8B-B14F-4D97-AF65-F5344CB8AC3E}">
        <p14:creationId xmlns:p14="http://schemas.microsoft.com/office/powerpoint/2010/main" val="2767646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000" b="0"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11</a:t>
            </a:fld>
            <a:endParaRPr lang="en-US" altLang="en-US"/>
          </a:p>
        </p:txBody>
      </p:sp>
    </p:spTree>
    <p:extLst>
      <p:ext uri="{BB962C8B-B14F-4D97-AF65-F5344CB8AC3E}">
        <p14:creationId xmlns:p14="http://schemas.microsoft.com/office/powerpoint/2010/main" val="3453017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076325" y="687388"/>
            <a:ext cx="4586288" cy="3441700"/>
          </a:xfrm>
          <a:ln/>
        </p:spPr>
      </p:sp>
      <p:sp>
        <p:nvSpPr>
          <p:cNvPr id="14339"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sz="800" dirty="0">
              <a:latin typeface="Arial" panose="020B0604020202020204" pitchFamily="34" charset="0"/>
            </a:endParaRPr>
          </a:p>
          <a:p>
            <a:endParaRPr lang="en-US" altLang="en-US" sz="800" dirty="0">
              <a:latin typeface="Arial" panose="020B0604020202020204" pitchFamily="34" charset="0"/>
            </a:endParaRPr>
          </a:p>
        </p:txBody>
      </p:sp>
    </p:spTree>
    <p:extLst>
      <p:ext uri="{BB962C8B-B14F-4D97-AF65-F5344CB8AC3E}">
        <p14:creationId xmlns:p14="http://schemas.microsoft.com/office/powerpoint/2010/main" val="2265967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076325" y="687388"/>
            <a:ext cx="4586288" cy="3441700"/>
          </a:xfrm>
          <a:ln/>
        </p:spPr>
      </p:sp>
      <p:sp>
        <p:nvSpPr>
          <p:cNvPr id="16387"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800" b="0" i="0" u="none" strike="noStrike" kern="1200" baseline="0" dirty="0">
              <a:solidFill>
                <a:schemeClr val="tx1"/>
              </a:solidFill>
              <a:latin typeface="Arial" charset="0"/>
              <a:ea typeface="+mn-ea"/>
              <a:cs typeface="+mn-cs"/>
            </a:endParaRPr>
          </a:p>
          <a:p>
            <a:pPr marL="0" indent="0">
              <a:buFontTx/>
              <a:buNone/>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843910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i="0" u="none" strike="noStrike" kern="1200" baseline="0" dirty="0">
                <a:solidFill>
                  <a:schemeClr val="tx1"/>
                </a:solidFill>
                <a:latin typeface="Arial" charset="0"/>
                <a:ea typeface="+mn-ea"/>
                <a:cs typeface="+mn-cs"/>
              </a:rPr>
              <a:t>	</a:t>
            </a:r>
          </a:p>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14</a:t>
            </a:fld>
            <a:endParaRPr lang="en-US" altLang="en-US"/>
          </a:p>
        </p:txBody>
      </p:sp>
    </p:spTree>
    <p:extLst>
      <p:ext uri="{BB962C8B-B14F-4D97-AF65-F5344CB8AC3E}">
        <p14:creationId xmlns:p14="http://schemas.microsoft.com/office/powerpoint/2010/main" val="2546189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076325" y="687388"/>
            <a:ext cx="4586288" cy="3441700"/>
          </a:xfrm>
          <a:ln/>
        </p:spPr>
      </p:sp>
      <p:sp>
        <p:nvSpPr>
          <p:cNvPr id="18435"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en-US" sz="800" b="0" i="0" u="none" strike="noStrike" kern="1200" baseline="0" dirty="0">
                <a:solidFill>
                  <a:schemeClr val="tx1"/>
                </a:solidFill>
                <a:latin typeface="Arial" charset="0"/>
                <a:ea typeface="+mn-ea"/>
                <a:cs typeface="+mn-cs"/>
              </a:rPr>
              <a:t>	</a:t>
            </a:r>
          </a:p>
          <a:p>
            <a:pPr marL="225194" indent="-225194">
              <a:buFont typeface="Arial" panose="020B0604020202020204" pitchFamily="34" charset="0"/>
              <a:buChar char="•"/>
            </a:pPr>
            <a:endParaRPr lang="en-US" altLang="en-US" sz="800" dirty="0">
              <a:latin typeface="Arial" panose="020B0604020202020204" pitchFamily="34" charset="0"/>
            </a:endParaRPr>
          </a:p>
          <a:p>
            <a:endParaRPr lang="en-US" altLang="en-US" sz="800" dirty="0">
              <a:latin typeface="Arial" panose="020B0604020202020204" pitchFamily="34" charset="0"/>
            </a:endParaRPr>
          </a:p>
          <a:p>
            <a:endParaRPr lang="en-US" altLang="en-US" sz="800" dirty="0">
              <a:latin typeface="Arial" panose="020B0604020202020204" pitchFamily="34" charset="0"/>
            </a:endParaRPr>
          </a:p>
        </p:txBody>
      </p:sp>
    </p:spTree>
    <p:extLst>
      <p:ext uri="{BB962C8B-B14F-4D97-AF65-F5344CB8AC3E}">
        <p14:creationId xmlns:p14="http://schemas.microsoft.com/office/powerpoint/2010/main" val="2250474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076325" y="687388"/>
            <a:ext cx="4586288" cy="3441700"/>
          </a:xfrm>
          <a:ln/>
        </p:spPr>
      </p:sp>
      <p:sp>
        <p:nvSpPr>
          <p:cNvPr id="22531" name="Rectangle 3"/>
          <p:cNvSpPr>
            <a:spLocks noGrp="1" noChangeArrowheads="1"/>
          </p:cNvSpPr>
          <p:nvPr>
            <p:ph type="body" idx="1"/>
          </p:nvPr>
        </p:nvSpPr>
        <p:spPr>
          <a:xfrm>
            <a:off x="673954" y="4358768"/>
            <a:ext cx="5391638" cy="412845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sz="800" dirty="0">
              <a:latin typeface="Arial" panose="020B0604020202020204" pitchFamily="34" charset="0"/>
            </a:endParaRPr>
          </a:p>
          <a:p>
            <a:pPr marL="225194" indent="-225194">
              <a:buFontTx/>
              <a:buAutoNum type="arabicPeriod"/>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77835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17</a:t>
            </a:fld>
            <a:endParaRPr lang="en-US" altLang="en-US"/>
          </a:p>
        </p:txBody>
      </p:sp>
    </p:spTree>
    <p:extLst>
      <p:ext uri="{BB962C8B-B14F-4D97-AF65-F5344CB8AC3E}">
        <p14:creationId xmlns:p14="http://schemas.microsoft.com/office/powerpoint/2010/main" val="1690578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b="0" i="0" u="none" strike="noStrike" kern="1200" baseline="0" dirty="0">
              <a:solidFill>
                <a:schemeClr val="tx1"/>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DB3F8F3D-5445-4B2D-8E34-6319E2745A18}" type="slidenum">
              <a:rPr lang="en-US" altLang="en-US" smtClean="0"/>
              <a:pPr/>
              <a:t>18</a:t>
            </a:fld>
            <a:endParaRPr lang="en-US" altLang="en-US"/>
          </a:p>
        </p:txBody>
      </p:sp>
    </p:spTree>
    <p:extLst>
      <p:ext uri="{BB962C8B-B14F-4D97-AF65-F5344CB8AC3E}">
        <p14:creationId xmlns:p14="http://schemas.microsoft.com/office/powerpoint/2010/main" val="155807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0" dirty="0">
              <a:latin typeface="Arial" panose="020B0604020202020204" pitchFamily="34" charset="0"/>
            </a:endParaRPr>
          </a:p>
        </p:txBody>
      </p:sp>
    </p:spTree>
    <p:extLst>
      <p:ext uri="{BB962C8B-B14F-4D97-AF65-F5344CB8AC3E}">
        <p14:creationId xmlns:p14="http://schemas.microsoft.com/office/powerpoint/2010/main" val="4099158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235CFC2F-0D8C-4BF2-8144-BF1E7270797B}" type="slidenum">
              <a:rPr lang="en-US" altLang="en-US" sz="1000" u="none"/>
              <a:pPr/>
              <a:t>2</a:t>
            </a:fld>
            <a:endParaRPr lang="en-US" altLang="en-US" sz="1000" u="none"/>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093173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138347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4016574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6184051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1178521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p:txBody>
      </p:sp>
    </p:spTree>
    <p:extLst>
      <p:ext uri="{BB962C8B-B14F-4D97-AF65-F5344CB8AC3E}">
        <p14:creationId xmlns:p14="http://schemas.microsoft.com/office/powerpoint/2010/main" val="555427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3471282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7475035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21517911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b="0" dirty="0">
              <a:latin typeface="Arial" panose="020B0604020202020204" pitchFamily="34" charset="0"/>
            </a:endParaRPr>
          </a:p>
        </p:txBody>
      </p:sp>
    </p:spTree>
    <p:extLst>
      <p:ext uri="{BB962C8B-B14F-4D97-AF65-F5344CB8AC3E}">
        <p14:creationId xmlns:p14="http://schemas.microsoft.com/office/powerpoint/2010/main" val="18531691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a:latin typeface="Arial" panose="020B0604020202020204" pitchFamily="34" charset="0"/>
            </a:endParaRPr>
          </a:p>
          <a:p>
            <a:pPr marL="187662" indent="-187662"/>
            <a:endParaRPr lang="en-US" altLang="en-US" dirty="0">
              <a:latin typeface="Arial" panose="020B0604020202020204" pitchFamily="34" charset="0"/>
            </a:endParaRPr>
          </a:p>
          <a:p>
            <a:pPr marL="187662" indent="-187662"/>
            <a:endParaRPr lang="en-US" altLang="en-US" dirty="0">
              <a:latin typeface="Arial" panose="020B0604020202020204" pitchFamily="34" charset="0"/>
            </a:endParaRPr>
          </a:p>
        </p:txBody>
      </p:sp>
    </p:spTree>
    <p:extLst>
      <p:ext uri="{BB962C8B-B14F-4D97-AF65-F5344CB8AC3E}">
        <p14:creationId xmlns:p14="http://schemas.microsoft.com/office/powerpoint/2010/main" val="1155681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9381775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7662" indent="-187662"/>
            <a:r>
              <a:rPr lang="en-US" altLang="en-US" dirty="0">
                <a:latin typeface="Arial" panose="020B0604020202020204" pitchFamily="34" charset="0"/>
              </a:rPr>
              <a:t>     </a:t>
            </a:r>
          </a:p>
          <a:p>
            <a:pPr marL="187662" indent="-187662"/>
            <a:endParaRPr lang="en-US" altLang="en-US" dirty="0">
              <a:latin typeface="Arial" panose="020B0604020202020204" pitchFamily="34" charset="0"/>
            </a:endParaRPr>
          </a:p>
        </p:txBody>
      </p:sp>
    </p:spTree>
    <p:extLst>
      <p:ext uri="{BB962C8B-B14F-4D97-AF65-F5344CB8AC3E}">
        <p14:creationId xmlns:p14="http://schemas.microsoft.com/office/powerpoint/2010/main" val="35671913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31673523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35038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2657536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0996534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7975482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endParaRPr lang="en-US" altLang="en-US" b="1" dirty="0">
              <a:latin typeface="Arial" panose="020B0604020202020204" pitchFamily="34" charset="0"/>
            </a:endParaRPr>
          </a:p>
          <a:p>
            <a:pPr>
              <a:buFontTx/>
              <a:buChar char="-"/>
            </a:pPr>
            <a:endParaRPr lang="en-US" altLang="en-US" dirty="0">
              <a:latin typeface="Arial" panose="020B0604020202020204" pitchFamily="34" charset="0"/>
            </a:endParaRPr>
          </a:p>
        </p:txBody>
      </p:sp>
    </p:spTree>
    <p:extLst>
      <p:ext uri="{BB962C8B-B14F-4D97-AF65-F5344CB8AC3E}">
        <p14:creationId xmlns:p14="http://schemas.microsoft.com/office/powerpoint/2010/main" val="42398638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25145048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b="1" dirty="0">
              <a:latin typeface="Arial" panose="020B0604020202020204" pitchFamily="34" charset="0"/>
            </a:endParaRPr>
          </a:p>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6792862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xfrm>
            <a:off x="1137585" y="4275578"/>
            <a:ext cx="4441491" cy="40498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b="0" dirty="0">
              <a:latin typeface="Arial" panose="020B0604020202020204" pitchFamily="34" charset="0"/>
            </a:endParaRPr>
          </a:p>
          <a:p>
            <a:endParaRPr lang="en-US" altLang="en-US" b="0" dirty="0">
              <a:latin typeface="Arial" panose="020B0604020202020204" pitchFamily="34" charset="0"/>
            </a:endParaRPr>
          </a:p>
          <a:p>
            <a:endParaRPr lang="en-US" altLang="en-US" dirty="0">
              <a:latin typeface="Arial" panose="020B0604020202020204" pitchFamily="34"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351">
              <a:spcBef>
                <a:spcPct val="30000"/>
              </a:spcBef>
              <a:defRPr sz="1000">
                <a:solidFill>
                  <a:schemeClr val="tx1"/>
                </a:solidFill>
                <a:latin typeface="Arial" panose="020B0604020202020204" pitchFamily="34" charset="0"/>
              </a:defRPr>
            </a:lvl1pPr>
            <a:lvl2pPr marL="720885" indent="-277263" defTabSz="910351">
              <a:spcBef>
                <a:spcPct val="30000"/>
              </a:spcBef>
              <a:defRPr sz="1000">
                <a:solidFill>
                  <a:schemeClr val="tx1"/>
                </a:solidFill>
                <a:latin typeface="Arial" panose="020B0604020202020204" pitchFamily="34" charset="0"/>
              </a:defRPr>
            </a:lvl2pPr>
            <a:lvl3pPr marL="1109055" indent="-221811" defTabSz="910351">
              <a:spcBef>
                <a:spcPct val="30000"/>
              </a:spcBef>
              <a:defRPr sz="1000">
                <a:solidFill>
                  <a:schemeClr val="tx1"/>
                </a:solidFill>
                <a:latin typeface="Arial" panose="020B0604020202020204" pitchFamily="34" charset="0"/>
              </a:defRPr>
            </a:lvl3pPr>
            <a:lvl4pPr marL="1552677" indent="-221811" defTabSz="910351">
              <a:spcBef>
                <a:spcPct val="30000"/>
              </a:spcBef>
              <a:defRPr sz="1000">
                <a:solidFill>
                  <a:schemeClr val="tx1"/>
                </a:solidFill>
                <a:latin typeface="Arial" panose="020B0604020202020204" pitchFamily="34" charset="0"/>
              </a:defRPr>
            </a:lvl4pPr>
            <a:lvl5pPr marL="1996300" indent="-221811" defTabSz="910351">
              <a:spcBef>
                <a:spcPct val="30000"/>
              </a:spcBef>
              <a:defRPr sz="1000">
                <a:solidFill>
                  <a:schemeClr val="tx1"/>
                </a:solidFill>
                <a:latin typeface="Arial" panose="020B0604020202020204" pitchFamily="34" charset="0"/>
              </a:defRPr>
            </a:lvl5pPr>
            <a:lvl6pPr marL="2439921" indent="-221811" defTabSz="910351" eaLnBrk="0" fontAlgn="base" hangingPunct="0">
              <a:spcBef>
                <a:spcPct val="30000"/>
              </a:spcBef>
              <a:spcAft>
                <a:spcPct val="0"/>
              </a:spcAft>
              <a:defRPr sz="1000">
                <a:solidFill>
                  <a:schemeClr val="tx1"/>
                </a:solidFill>
                <a:latin typeface="Arial" panose="020B0604020202020204" pitchFamily="34" charset="0"/>
              </a:defRPr>
            </a:lvl6pPr>
            <a:lvl7pPr marL="2883544" indent="-221811" defTabSz="910351" eaLnBrk="0" fontAlgn="base" hangingPunct="0">
              <a:spcBef>
                <a:spcPct val="30000"/>
              </a:spcBef>
              <a:spcAft>
                <a:spcPct val="0"/>
              </a:spcAft>
              <a:defRPr sz="1000">
                <a:solidFill>
                  <a:schemeClr val="tx1"/>
                </a:solidFill>
                <a:latin typeface="Arial" panose="020B0604020202020204" pitchFamily="34" charset="0"/>
              </a:defRPr>
            </a:lvl7pPr>
            <a:lvl8pPr marL="3327166" indent="-221811" defTabSz="910351" eaLnBrk="0" fontAlgn="base" hangingPunct="0">
              <a:spcBef>
                <a:spcPct val="30000"/>
              </a:spcBef>
              <a:spcAft>
                <a:spcPct val="0"/>
              </a:spcAft>
              <a:defRPr sz="1000">
                <a:solidFill>
                  <a:schemeClr val="tx1"/>
                </a:solidFill>
                <a:latin typeface="Arial" panose="020B0604020202020204" pitchFamily="34" charset="0"/>
              </a:defRPr>
            </a:lvl8pPr>
            <a:lvl9pPr marL="3770788" indent="-221811" defTabSz="910351" eaLnBrk="0" fontAlgn="base" hangingPunct="0">
              <a:spcBef>
                <a:spcPct val="30000"/>
              </a:spcBef>
              <a:spcAft>
                <a:spcPct val="0"/>
              </a:spcAft>
              <a:defRPr sz="1000">
                <a:solidFill>
                  <a:schemeClr val="tx1"/>
                </a:solidFill>
                <a:latin typeface="Arial" panose="020B0604020202020204" pitchFamily="34" charset="0"/>
              </a:defRPr>
            </a:lvl9pPr>
          </a:lstStyle>
          <a:p>
            <a:pPr>
              <a:spcBef>
                <a:spcPct val="0"/>
              </a:spcBef>
            </a:pPr>
            <a:fld id="{7C68D194-59C2-4F6B-9258-5FED82F29127}" type="slidenum">
              <a:rPr lang="en-US" altLang="en-US" smtClean="0">
                <a:latin typeface="Times New Roman" panose="02020603050405020304" pitchFamily="18" charset="0"/>
              </a:rPr>
              <a:pPr>
                <a:spcBef>
                  <a:spcPct val="0"/>
                </a:spcBef>
              </a:pPr>
              <a:t>39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06435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38175116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000" b="1" dirty="0">
              <a:latin typeface="Arial" panose="020B0604020202020204" pitchFamily="34" charset="0"/>
            </a:endParaRPr>
          </a:p>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4087935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endParaRPr lang="en-US" altLang="en-US" dirty="0">
              <a:latin typeface="Arial" panose="020B0604020202020204" pitchFamily="34" charset="0"/>
            </a:endParaRPr>
          </a:p>
        </p:txBody>
      </p:sp>
    </p:spTree>
    <p:extLst>
      <p:ext uri="{BB962C8B-B14F-4D97-AF65-F5344CB8AC3E}">
        <p14:creationId xmlns:p14="http://schemas.microsoft.com/office/powerpoint/2010/main" val="32480474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C2D712E2-7683-45CF-AA7A-44D2917263B2}" type="slidenum">
              <a:rPr lang="en-US" altLang="en-US" sz="1000" u="none"/>
              <a:pPr/>
              <a:t>42</a:t>
            </a:fld>
            <a:endParaRPr lang="en-US" altLang="en-US" sz="1000" u="none"/>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tLang="en-US" dirty="0">
                <a:latin typeface="Arial" panose="020B0604020202020204" pitchFamily="34" charset="0"/>
              </a:rPr>
              <a:t>You should now have a general understanding of the use and implementation of Safety and Health programs and committees and the benefits of employee involvement in the program. </a:t>
            </a:r>
          </a:p>
          <a:p>
            <a:pPr eaLnBrk="1" hangingPunct="1"/>
            <a:endParaRPr lang="en-US" altLang="en-US" dirty="0">
              <a:latin typeface="Arial" panose="020B0604020202020204" pitchFamily="34" charset="0"/>
            </a:endParaRP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811191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4041">
              <a:defRPr sz="3700" u="sng">
                <a:solidFill>
                  <a:schemeClr val="tx1"/>
                </a:solidFill>
                <a:latin typeface="Times New Roman" panose="02020603050405020304" pitchFamily="18" charset="0"/>
              </a:defRPr>
            </a:lvl1pPr>
            <a:lvl2pPr marL="760632" indent="-292551" defTabSz="954041">
              <a:defRPr sz="3700" u="sng">
                <a:solidFill>
                  <a:schemeClr val="tx1"/>
                </a:solidFill>
                <a:latin typeface="Times New Roman" panose="02020603050405020304" pitchFamily="18" charset="0"/>
              </a:defRPr>
            </a:lvl2pPr>
            <a:lvl3pPr marL="1170203" indent="-234041" defTabSz="954041">
              <a:defRPr sz="3700" u="sng">
                <a:solidFill>
                  <a:schemeClr val="tx1"/>
                </a:solidFill>
                <a:latin typeface="Times New Roman" panose="02020603050405020304" pitchFamily="18" charset="0"/>
              </a:defRPr>
            </a:lvl3pPr>
            <a:lvl4pPr marL="1638285" indent="-234041" defTabSz="954041">
              <a:defRPr sz="3700" u="sng">
                <a:solidFill>
                  <a:schemeClr val="tx1"/>
                </a:solidFill>
                <a:latin typeface="Times New Roman" panose="02020603050405020304" pitchFamily="18" charset="0"/>
              </a:defRPr>
            </a:lvl4pPr>
            <a:lvl5pPr marL="2106366" indent="-234041" defTabSz="954041">
              <a:defRPr sz="3700" u="sng">
                <a:solidFill>
                  <a:schemeClr val="tx1"/>
                </a:solidFill>
                <a:latin typeface="Times New Roman" panose="02020603050405020304" pitchFamily="18" charset="0"/>
              </a:defRPr>
            </a:lvl5pPr>
            <a:lvl6pPr marL="2574447" indent="-234041" defTabSz="954041" eaLnBrk="0" fontAlgn="base" hangingPunct="0">
              <a:spcBef>
                <a:spcPct val="0"/>
              </a:spcBef>
              <a:spcAft>
                <a:spcPct val="0"/>
              </a:spcAft>
              <a:defRPr sz="3700" u="sng">
                <a:solidFill>
                  <a:schemeClr val="tx1"/>
                </a:solidFill>
                <a:latin typeface="Times New Roman" panose="02020603050405020304" pitchFamily="18" charset="0"/>
              </a:defRPr>
            </a:lvl6pPr>
            <a:lvl7pPr marL="3042529" indent="-234041" defTabSz="954041" eaLnBrk="0" fontAlgn="base" hangingPunct="0">
              <a:spcBef>
                <a:spcPct val="0"/>
              </a:spcBef>
              <a:spcAft>
                <a:spcPct val="0"/>
              </a:spcAft>
              <a:defRPr sz="3700" u="sng">
                <a:solidFill>
                  <a:schemeClr val="tx1"/>
                </a:solidFill>
                <a:latin typeface="Times New Roman" panose="02020603050405020304" pitchFamily="18" charset="0"/>
              </a:defRPr>
            </a:lvl7pPr>
            <a:lvl8pPr marL="3510610" indent="-234041" defTabSz="954041" eaLnBrk="0" fontAlgn="base" hangingPunct="0">
              <a:spcBef>
                <a:spcPct val="0"/>
              </a:spcBef>
              <a:spcAft>
                <a:spcPct val="0"/>
              </a:spcAft>
              <a:defRPr sz="3700" u="sng">
                <a:solidFill>
                  <a:schemeClr val="tx1"/>
                </a:solidFill>
                <a:latin typeface="Times New Roman" panose="02020603050405020304" pitchFamily="18" charset="0"/>
              </a:defRPr>
            </a:lvl8pPr>
            <a:lvl9pPr marL="3978692" indent="-234041" defTabSz="954041" eaLnBrk="0" fontAlgn="base" hangingPunct="0">
              <a:spcBef>
                <a:spcPct val="0"/>
              </a:spcBef>
              <a:spcAft>
                <a:spcPct val="0"/>
              </a:spcAft>
              <a:defRPr sz="3700" u="sng">
                <a:solidFill>
                  <a:schemeClr val="tx1"/>
                </a:solidFill>
                <a:latin typeface="Times New Roman" panose="02020603050405020304" pitchFamily="18" charset="0"/>
              </a:defRPr>
            </a:lvl9pPr>
          </a:lstStyle>
          <a:p>
            <a:fld id="{2F3C2436-C4E8-4546-A4FE-45BE9A2A79F2}" type="slidenum">
              <a:rPr lang="en-US" altLang="en-US" sz="1000" u="none"/>
              <a:pPr/>
              <a:t>43</a:t>
            </a:fld>
            <a:endParaRPr lang="en-US" altLang="en-US" sz="1000" u="none"/>
          </a:p>
        </p:txBody>
      </p:sp>
      <p:sp>
        <p:nvSpPr>
          <p:cNvPr id="174083" name="Rectangle 2"/>
          <p:cNvSpPr>
            <a:spLocks noGrp="1" noRot="1" noChangeAspect="1" noChangeArrowheads="1" noTextEdit="1"/>
          </p:cNvSpPr>
          <p:nvPr>
            <p:ph type="sldImg"/>
          </p:nvPr>
        </p:nvSpPr>
        <p:spPr>
          <a:ln/>
        </p:spPr>
      </p:sp>
      <p:sp>
        <p:nvSpPr>
          <p:cNvPr id="174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106739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extLst>
      <p:ext uri="{BB962C8B-B14F-4D97-AF65-F5344CB8AC3E}">
        <p14:creationId xmlns:p14="http://schemas.microsoft.com/office/powerpoint/2010/main" val="4021819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2872728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1163521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latin typeface="Arial" panose="020B0604020202020204" pitchFamily="34" charset="0"/>
            </a:endParaRPr>
          </a:p>
          <a:p>
            <a:endParaRPr lang="en-US" altLang="en-US" dirty="0">
              <a:latin typeface="Arial" panose="020B0604020202020204" pitchFamily="34" charset="0"/>
            </a:endParaRPr>
          </a:p>
          <a:p>
            <a:pPr lvl="1"/>
            <a:endParaRPr lang="en-US" altLang="en-US" dirty="0">
              <a:latin typeface="Arial" panose="020B0604020202020204" pitchFamily="34" charset="0"/>
            </a:endParaRPr>
          </a:p>
        </p:txBody>
      </p:sp>
    </p:spTree>
    <p:extLst>
      <p:ext uri="{BB962C8B-B14F-4D97-AF65-F5344CB8AC3E}">
        <p14:creationId xmlns:p14="http://schemas.microsoft.com/office/powerpoint/2010/main" val="2519690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0775">
              <a:defRPr/>
            </a:pP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978">
              <a:defRPr sz="3500" u="sng">
                <a:solidFill>
                  <a:schemeClr val="tx1"/>
                </a:solidFill>
                <a:latin typeface="Times New Roman" panose="02020603050405020304" pitchFamily="18" charset="0"/>
              </a:defRPr>
            </a:lvl1pPr>
            <a:lvl2pPr marL="731880" indent="-281492" defTabSz="917978">
              <a:defRPr sz="3500" u="sng">
                <a:solidFill>
                  <a:schemeClr val="tx1"/>
                </a:solidFill>
                <a:latin typeface="Times New Roman" panose="02020603050405020304" pitchFamily="18" charset="0"/>
              </a:defRPr>
            </a:lvl2pPr>
            <a:lvl3pPr marL="1125969" indent="-225194" defTabSz="917978">
              <a:defRPr sz="3500" u="sng">
                <a:solidFill>
                  <a:schemeClr val="tx1"/>
                </a:solidFill>
                <a:latin typeface="Times New Roman" panose="02020603050405020304" pitchFamily="18" charset="0"/>
              </a:defRPr>
            </a:lvl3pPr>
            <a:lvl4pPr marL="1576357" indent="-225194" defTabSz="917978">
              <a:defRPr sz="3500" u="sng">
                <a:solidFill>
                  <a:schemeClr val="tx1"/>
                </a:solidFill>
                <a:latin typeface="Times New Roman" panose="02020603050405020304" pitchFamily="18" charset="0"/>
              </a:defRPr>
            </a:lvl4pPr>
            <a:lvl5pPr marL="2026745" indent="-225194" defTabSz="917978">
              <a:defRPr sz="3500" u="sng">
                <a:solidFill>
                  <a:schemeClr val="tx1"/>
                </a:solidFill>
                <a:latin typeface="Times New Roman" panose="02020603050405020304" pitchFamily="18" charset="0"/>
              </a:defRPr>
            </a:lvl5pPr>
            <a:lvl6pPr marL="2477132" indent="-225194" defTabSz="917978" eaLnBrk="0" fontAlgn="base" hangingPunct="0">
              <a:spcBef>
                <a:spcPct val="0"/>
              </a:spcBef>
              <a:spcAft>
                <a:spcPct val="0"/>
              </a:spcAft>
              <a:defRPr sz="3500" u="sng">
                <a:solidFill>
                  <a:schemeClr val="tx1"/>
                </a:solidFill>
                <a:latin typeface="Times New Roman" panose="02020603050405020304" pitchFamily="18" charset="0"/>
              </a:defRPr>
            </a:lvl6pPr>
            <a:lvl7pPr marL="2927520" indent="-225194" defTabSz="917978" eaLnBrk="0" fontAlgn="base" hangingPunct="0">
              <a:spcBef>
                <a:spcPct val="0"/>
              </a:spcBef>
              <a:spcAft>
                <a:spcPct val="0"/>
              </a:spcAft>
              <a:defRPr sz="3500" u="sng">
                <a:solidFill>
                  <a:schemeClr val="tx1"/>
                </a:solidFill>
                <a:latin typeface="Times New Roman" panose="02020603050405020304" pitchFamily="18" charset="0"/>
              </a:defRPr>
            </a:lvl7pPr>
            <a:lvl8pPr marL="3377908" indent="-225194" defTabSz="917978" eaLnBrk="0" fontAlgn="base" hangingPunct="0">
              <a:spcBef>
                <a:spcPct val="0"/>
              </a:spcBef>
              <a:spcAft>
                <a:spcPct val="0"/>
              </a:spcAft>
              <a:defRPr sz="3500" u="sng">
                <a:solidFill>
                  <a:schemeClr val="tx1"/>
                </a:solidFill>
                <a:latin typeface="Times New Roman" panose="02020603050405020304" pitchFamily="18" charset="0"/>
              </a:defRPr>
            </a:lvl8pPr>
            <a:lvl9pPr marL="3828296" indent="-225194" defTabSz="917978" eaLnBrk="0" fontAlgn="base" hangingPunct="0">
              <a:spcBef>
                <a:spcPct val="0"/>
              </a:spcBef>
              <a:spcAft>
                <a:spcPct val="0"/>
              </a:spcAft>
              <a:defRPr sz="3500" u="sng">
                <a:solidFill>
                  <a:schemeClr val="tx1"/>
                </a:solidFill>
                <a:latin typeface="Times New Roman" panose="02020603050405020304" pitchFamily="18" charset="0"/>
              </a:defRPr>
            </a:lvl9pPr>
          </a:lstStyle>
          <a:p>
            <a:fld id="{EDFF4381-56B9-41F1-96E9-DF5258D5D8F7}" type="slidenum">
              <a:rPr lang="en-US" altLang="en-US" sz="1000" u="none"/>
              <a:pPr/>
              <a:t>9</a:t>
            </a:fld>
            <a:endParaRPr lang="en-US" altLang="en-US" sz="1000" u="none"/>
          </a:p>
        </p:txBody>
      </p:sp>
    </p:spTree>
    <p:extLst>
      <p:ext uri="{BB962C8B-B14F-4D97-AF65-F5344CB8AC3E}">
        <p14:creationId xmlns:p14="http://schemas.microsoft.com/office/powerpoint/2010/main" val="34377697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Line 22"/>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6" name="Line 24"/>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312329" name="Rectangle 9"/>
          <p:cNvSpPr>
            <a:spLocks noGrp="1" noChangeArrowheads="1"/>
          </p:cNvSpPr>
          <p:nvPr>
            <p:ph type="ctrTitle" sz="quarter"/>
          </p:nvPr>
        </p:nvSpPr>
        <p:spPr bwMode="auto">
          <a:xfrm>
            <a:off x="2260600" y="2900363"/>
            <a:ext cx="6235700" cy="752475"/>
          </a:xfrm>
        </p:spPr>
        <p:txBody>
          <a:bodyPr lIns="82550" tIns="41275" rIns="82550" bIns="41275" anchor="ctr"/>
          <a:lstStyle>
            <a:lvl1pPr>
              <a:defRPr sz="4400"/>
            </a:lvl1pPr>
          </a:lstStyle>
          <a:p>
            <a:endParaRPr lang="en-US" dirty="0"/>
          </a:p>
        </p:txBody>
      </p:sp>
      <p:sp>
        <p:nvSpPr>
          <p:cNvPr id="312330" name="Rectangle 10"/>
          <p:cNvSpPr>
            <a:spLocks noGrp="1" noChangeArrowheads="1"/>
          </p:cNvSpPr>
          <p:nvPr>
            <p:ph type="subTitle" sz="quarter" idx="1"/>
          </p:nvPr>
        </p:nvSpPr>
        <p:spPr>
          <a:xfrm>
            <a:off x="2819400" y="4435475"/>
            <a:ext cx="5721350" cy="509588"/>
          </a:xfrm>
        </p:spPr>
        <p:txBody>
          <a:bodyPr lIns="82550" tIns="41275" rIns="82550" bIns="41275" anchor="ctr">
            <a:spAutoFit/>
          </a:bodyPr>
          <a:lstStyle>
            <a:lvl1pPr marL="287338" indent="-287338">
              <a:defRPr>
                <a:solidFill>
                  <a:srgbClr val="012D9A"/>
                </a:solidFill>
              </a:defRPr>
            </a:lvl1pPr>
          </a:lstStyle>
          <a:p>
            <a:endParaRPr lang="en-US" dirty="0"/>
          </a:p>
        </p:txBody>
      </p:sp>
      <p:sp>
        <p:nvSpPr>
          <p:cNvPr id="7" name="TextBox 6"/>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3" name="Picture 2" descr="A picture containing company name&#10;&#10;Description automatically generated">
            <a:extLst>
              <a:ext uri="{FF2B5EF4-FFF2-40B4-BE49-F238E27FC236}">
                <a16:creationId xmlns:a16="http://schemas.microsoft.com/office/drawing/2014/main" id="{BC3836C4-1CB4-46CB-B1C7-DDD9C1D46F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6065035"/>
            <a:ext cx="1752600" cy="800529"/>
          </a:xfrm>
          <a:prstGeom prst="rect">
            <a:avLst/>
          </a:prstGeom>
        </p:spPr>
      </p:pic>
    </p:spTree>
    <p:extLst>
      <p:ext uri="{BB962C8B-B14F-4D97-AF65-F5344CB8AC3E}">
        <p14:creationId xmlns:p14="http://schemas.microsoft.com/office/powerpoint/2010/main" val="90875319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379"/>
            <a:ext cx="7924800" cy="549275"/>
          </a:xfrm>
        </p:spPr>
        <p:txBody>
          <a:bodyPr/>
          <a:lstStyle/>
          <a:p>
            <a:r>
              <a:rPr lang="en-US" dirty="0"/>
              <a:t>Click to edit Master title style</a:t>
            </a:r>
          </a:p>
        </p:txBody>
      </p:sp>
      <p:sp>
        <p:nvSpPr>
          <p:cNvPr id="3" name="Content Placeholder 2"/>
          <p:cNvSpPr>
            <a:spLocks noGrp="1"/>
          </p:cNvSpPr>
          <p:nvPr>
            <p:ph idx="1"/>
          </p:nvPr>
        </p:nvSpPr>
        <p:spPr>
          <a:xfrm>
            <a:off x="609600" y="1219200"/>
            <a:ext cx="8001000" cy="4724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0"/>
          </p:nvPr>
        </p:nvSpPr>
        <p:spPr>
          <a:xfrm>
            <a:off x="6400800" y="609600"/>
            <a:ext cx="2133600" cy="381000"/>
          </a:xfrm>
        </p:spPr>
        <p:txBody>
          <a:bodyPr/>
          <a:lstStyle>
            <a:lvl1pPr>
              <a:buNone/>
              <a:defRPr sz="2000"/>
            </a:lvl1pPr>
            <a:lvl2pPr>
              <a:buNone/>
              <a:defRPr sz="2000"/>
            </a:lvl2pPr>
            <a:lvl3pPr>
              <a:buNone/>
              <a:defRPr sz="2000"/>
            </a:lvl3pPr>
            <a:lvl4pPr>
              <a:buNone/>
              <a:defRPr sz="2000"/>
            </a:lvl4pPr>
            <a:lvl5pPr>
              <a:buNone/>
              <a:defRPr sz="2000"/>
            </a:lvl5pPr>
          </a:lstStyle>
          <a:p>
            <a:pPr lvl="0"/>
            <a:r>
              <a:rPr lang="en-US" dirty="0"/>
              <a:t>Click to edit Master text styles</a:t>
            </a:r>
          </a:p>
        </p:txBody>
      </p:sp>
    </p:spTree>
    <p:extLst>
      <p:ext uri="{BB962C8B-B14F-4D97-AF65-F5344CB8AC3E}">
        <p14:creationId xmlns:p14="http://schemas.microsoft.com/office/powerpoint/2010/main" val="43884834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998218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519024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4002526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40476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533400"/>
            <a:ext cx="2114550" cy="5287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0"/>
            <a:ext cx="619125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745613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589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gray">
          <a:xfrm>
            <a:off x="609600" y="457200"/>
            <a:ext cx="7924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p>
            <a:pPr lvl="0"/>
            <a:r>
              <a:rPr lang="en-US" altLang="en-US"/>
              <a:t>Title of Slide in Caps &amp; Lower Case</a:t>
            </a:r>
          </a:p>
        </p:txBody>
      </p:sp>
      <p:sp>
        <p:nvSpPr>
          <p:cNvPr id="1048" name="Line 24"/>
          <p:cNvSpPr>
            <a:spLocks noChangeShapeType="1"/>
          </p:cNvSpPr>
          <p:nvPr userDrawn="1"/>
        </p:nvSpPr>
        <p:spPr bwMode="auto">
          <a:xfrm>
            <a:off x="609600" y="1066800"/>
            <a:ext cx="7924800" cy="0"/>
          </a:xfrm>
          <a:prstGeom prst="line">
            <a:avLst/>
          </a:prstGeom>
          <a:noFill/>
          <a:ln w="50800">
            <a:solidFill>
              <a:srgbClr val="012D9A"/>
            </a:solidFill>
            <a:round/>
            <a:headEnd type="none" w="sm" len="sm"/>
            <a:tailEnd type="none" w="sm" len="sm"/>
          </a:ln>
          <a:effectLst/>
        </p:spPr>
        <p:txBody>
          <a:bodyPr/>
          <a:lstStyle/>
          <a:p>
            <a:pPr>
              <a:defRPr/>
            </a:pPr>
            <a:endParaRPr lang="en-US"/>
          </a:p>
        </p:txBody>
      </p:sp>
      <p:sp>
        <p:nvSpPr>
          <p:cNvPr id="1049" name="Line 25"/>
          <p:cNvSpPr>
            <a:spLocks noChangeShapeType="1"/>
          </p:cNvSpPr>
          <p:nvPr userDrawn="1"/>
        </p:nvSpPr>
        <p:spPr bwMode="auto">
          <a:xfrm flipV="1">
            <a:off x="685800" y="6019800"/>
            <a:ext cx="7772400" cy="0"/>
          </a:xfrm>
          <a:prstGeom prst="line">
            <a:avLst/>
          </a:prstGeom>
          <a:noFill/>
          <a:ln w="25400">
            <a:solidFill>
              <a:srgbClr val="012D9A"/>
            </a:solidFill>
            <a:round/>
            <a:headEnd type="none" w="sm" len="sm"/>
            <a:tailEnd type="none" w="sm" len="sm"/>
          </a:ln>
          <a:effectLst/>
        </p:spPr>
        <p:txBody>
          <a:bodyPr/>
          <a:lstStyle/>
          <a:p>
            <a:pPr>
              <a:defRPr/>
            </a:pPr>
            <a:endParaRPr lang="en-US"/>
          </a:p>
        </p:txBody>
      </p:sp>
      <p:sp>
        <p:nvSpPr>
          <p:cNvPr id="1029" name="Rectangle 28"/>
          <p:cNvSpPr>
            <a:spLocks noGrp="1" noChangeArrowheads="1"/>
          </p:cNvSpPr>
          <p:nvPr>
            <p:ph type="body" idx="1"/>
          </p:nvPr>
        </p:nvSpPr>
        <p:spPr bwMode="auto">
          <a:xfrm>
            <a:off x="609600" y="1295400"/>
            <a:ext cx="8001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TextBox 5"/>
          <p:cNvSpPr txBox="1"/>
          <p:nvPr userDrawn="1"/>
        </p:nvSpPr>
        <p:spPr>
          <a:xfrm>
            <a:off x="5715000" y="6248400"/>
            <a:ext cx="2971800" cy="338554"/>
          </a:xfrm>
          <a:prstGeom prst="rect">
            <a:avLst/>
          </a:prstGeom>
          <a:noFill/>
        </p:spPr>
        <p:txBody>
          <a:bodyPr wrap="square">
            <a:spAutoFit/>
          </a:bodyPr>
          <a:lstStyle/>
          <a:p>
            <a:pPr>
              <a:defRPr/>
            </a:pPr>
            <a:r>
              <a:rPr lang="en-US" sz="800" u="none" dirty="0">
                <a:solidFill>
                  <a:schemeClr val="tx2">
                    <a:lumMod val="50000"/>
                  </a:schemeClr>
                </a:solidFill>
                <a:latin typeface="Arial" panose="020B0604020202020204" pitchFamily="34" charset="0"/>
                <a:cs typeface="Arial" panose="020B0604020202020204" pitchFamily="34" charset="0"/>
              </a:rPr>
              <a:t>This</a:t>
            </a:r>
            <a:r>
              <a:rPr lang="en-US" sz="800" u="none" baseline="0" dirty="0">
                <a:solidFill>
                  <a:schemeClr val="tx2">
                    <a:lumMod val="50000"/>
                  </a:schemeClr>
                </a:solidFill>
                <a:latin typeface="Arial" panose="020B0604020202020204" pitchFamily="34" charset="0"/>
                <a:cs typeface="Arial" panose="020B0604020202020204" pitchFamily="34" charset="0"/>
              </a:rPr>
              <a:t> presentation was created by</a:t>
            </a:r>
            <a:r>
              <a:rPr lang="en-US" sz="800" u="none" dirty="0">
                <a:solidFill>
                  <a:schemeClr val="tx2">
                    <a:lumMod val="50000"/>
                  </a:schemeClr>
                </a:solidFill>
                <a:latin typeface="Arial" panose="020B0604020202020204" pitchFamily="34" charset="0"/>
                <a:cs typeface="Arial" panose="020B0604020202020204" pitchFamily="34" charset="0"/>
              </a:rPr>
              <a:t> the N.C. Department of Labor</a:t>
            </a:r>
            <a:r>
              <a:rPr lang="en-US" sz="800" u="none" baseline="0" dirty="0">
                <a:solidFill>
                  <a:schemeClr val="tx2">
                    <a:lumMod val="50000"/>
                  </a:schemeClr>
                </a:solidFill>
                <a:latin typeface="Arial" panose="020B0604020202020204" pitchFamily="34" charset="0"/>
                <a:cs typeface="Arial" panose="020B0604020202020204" pitchFamily="34" charset="0"/>
              </a:rPr>
              <a:t> for safety and health training.</a:t>
            </a:r>
            <a:endParaRPr lang="en-US" sz="800" u="none" dirty="0">
              <a:solidFill>
                <a:schemeClr val="tx2">
                  <a:lumMod val="50000"/>
                </a:schemeClr>
              </a:solidFill>
              <a:latin typeface="Arial" panose="020B0604020202020204" pitchFamily="34" charset="0"/>
              <a:cs typeface="Arial" panose="020B0604020202020204" pitchFamily="34" charset="0"/>
            </a:endParaRPr>
          </a:p>
        </p:txBody>
      </p:sp>
      <p:pic>
        <p:nvPicPr>
          <p:cNvPr id="8" name="Picture 7" descr="A picture containing company name&#10;&#10;Description automatically generated">
            <a:extLst>
              <a:ext uri="{FF2B5EF4-FFF2-40B4-BE49-F238E27FC236}">
                <a16:creationId xmlns:a16="http://schemas.microsoft.com/office/drawing/2014/main" id="{F8AEA057-B129-4118-9D61-E5AB9075A2B9}"/>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228600" y="6065035"/>
            <a:ext cx="1752600" cy="800529"/>
          </a:xfrm>
          <a:prstGeom prst="rect">
            <a:avLst/>
          </a:prstGeom>
        </p:spPr>
      </p:pic>
    </p:spTree>
  </p:cSld>
  <p:clrMap bg1="lt1" tx1="dk1" bg2="lt2" tx2="dk2" accent1="accent1" accent2="accent2" accent3="accent3" accent4="accent4" accent5="accent5" accent6="accent6" hlink="hlink" folHlink="folHlink"/>
  <p:sldLayoutIdLst>
    <p:sldLayoutId id="2147483975" r:id="rId1"/>
    <p:sldLayoutId id="2147483967" r:id="rId2"/>
    <p:sldLayoutId id="2147483968" r:id="rId3"/>
    <p:sldLayoutId id="2147483969" r:id="rId4"/>
    <p:sldLayoutId id="2147483970" r:id="rId5"/>
    <p:sldLayoutId id="2147483971" r:id="rId6"/>
    <p:sldLayoutId id="2147483972" r:id="rId7"/>
    <p:sldLayoutId id="2147483976" r:id="rId8"/>
  </p:sldLayoutIdLst>
  <p:transition/>
  <p:txStyles>
    <p:title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p:titleStyle>
    <p:body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8.xml"/><Relationship Id="rId1" Type="http://schemas.openxmlformats.org/officeDocument/2006/relationships/slideLayout" Target="../slideLayouts/slideLayout8.xml"/><Relationship Id="rId6" Type="http://schemas.openxmlformats.org/officeDocument/2006/relationships/image" Target="../media/image3.jpeg"/><Relationship Id="rId5" Type="http://schemas.microsoft.com/office/2007/relationships/hdphoto" Target="../media/hdphoto2.wdp"/><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19200" y="2552700"/>
            <a:ext cx="7315200" cy="1301750"/>
          </a:xfrm>
        </p:spPr>
        <p:txBody>
          <a:bodyPr/>
          <a:lstStyle/>
          <a:p>
            <a:r>
              <a:rPr lang="en-US" altLang="en-US" sz="4000" dirty="0"/>
              <a:t>Safety and Health Programs and Committees</a:t>
            </a:r>
          </a:p>
        </p:txBody>
      </p:sp>
      <p:sp>
        <p:nvSpPr>
          <p:cNvPr id="5123" name="Rectangle 4"/>
          <p:cNvSpPr>
            <a:spLocks noChangeArrowheads="1"/>
          </p:cNvSpPr>
          <p:nvPr/>
        </p:nvSpPr>
        <p:spPr bwMode="auto">
          <a:xfrm>
            <a:off x="685800" y="5573022"/>
            <a:ext cx="7924800" cy="33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nchor="ctr">
            <a:spAutoFit/>
          </a:bodyPr>
          <a:lstStyle>
            <a:lvl1pPr>
              <a:defRPr sz="3600" u="sng">
                <a:solidFill>
                  <a:schemeClr val="tx1"/>
                </a:solidFill>
                <a:latin typeface="Times New Roman" panose="02020603050405020304" pitchFamily="18" charset="0"/>
              </a:defRPr>
            </a:lvl1pPr>
            <a:lvl2pPr marL="742950" indent="-285750">
              <a:defRPr sz="3600" u="sng">
                <a:solidFill>
                  <a:schemeClr val="tx1"/>
                </a:solidFill>
                <a:latin typeface="Times New Roman" panose="02020603050405020304" pitchFamily="18" charset="0"/>
              </a:defRPr>
            </a:lvl2pPr>
            <a:lvl3pPr marL="1143000" indent="-228600">
              <a:defRPr sz="3600" u="sng">
                <a:solidFill>
                  <a:schemeClr val="tx1"/>
                </a:solidFill>
                <a:latin typeface="Times New Roman" panose="02020603050405020304" pitchFamily="18" charset="0"/>
              </a:defRPr>
            </a:lvl3pPr>
            <a:lvl4pPr marL="1600200" indent="-228600">
              <a:defRPr sz="3600" u="sng">
                <a:solidFill>
                  <a:schemeClr val="tx1"/>
                </a:solidFill>
                <a:latin typeface="Times New Roman" panose="02020603050405020304" pitchFamily="18" charset="0"/>
              </a:defRPr>
            </a:lvl4pPr>
            <a:lvl5pPr marL="2057400" indent="-228600">
              <a:defRPr sz="3600" u="sng">
                <a:solidFill>
                  <a:schemeClr val="tx1"/>
                </a:solidFill>
                <a:latin typeface="Times New Roman" panose="02020603050405020304" pitchFamily="18" charset="0"/>
              </a:defRPr>
            </a:lvl5pPr>
            <a:lvl6pPr marL="2514600" indent="-228600" eaLnBrk="0" fontAlgn="base" hangingPunct="0">
              <a:spcBef>
                <a:spcPct val="0"/>
              </a:spcBef>
              <a:spcAft>
                <a:spcPct val="0"/>
              </a:spcAft>
              <a:defRPr sz="3600" u="sng">
                <a:solidFill>
                  <a:schemeClr val="tx1"/>
                </a:solidFill>
                <a:latin typeface="Times New Roman" panose="02020603050405020304" pitchFamily="18" charset="0"/>
              </a:defRPr>
            </a:lvl6pPr>
            <a:lvl7pPr marL="2971800" indent="-228600" eaLnBrk="0" fontAlgn="base" hangingPunct="0">
              <a:spcBef>
                <a:spcPct val="0"/>
              </a:spcBef>
              <a:spcAft>
                <a:spcPct val="0"/>
              </a:spcAft>
              <a:defRPr sz="3600" u="sng">
                <a:solidFill>
                  <a:schemeClr val="tx1"/>
                </a:solidFill>
                <a:latin typeface="Times New Roman" panose="02020603050405020304" pitchFamily="18" charset="0"/>
              </a:defRPr>
            </a:lvl7pPr>
            <a:lvl8pPr marL="3429000" indent="-228600" eaLnBrk="0" fontAlgn="base" hangingPunct="0">
              <a:spcBef>
                <a:spcPct val="0"/>
              </a:spcBef>
              <a:spcAft>
                <a:spcPct val="0"/>
              </a:spcAft>
              <a:defRPr sz="3600" u="sng">
                <a:solidFill>
                  <a:schemeClr val="tx1"/>
                </a:solidFill>
                <a:latin typeface="Times New Roman" panose="02020603050405020304" pitchFamily="18" charset="0"/>
              </a:defRPr>
            </a:lvl8pPr>
            <a:lvl9pPr marL="3886200" indent="-228600" eaLnBrk="0" fontAlgn="base" hangingPunct="0">
              <a:spcBef>
                <a:spcPct val="0"/>
              </a:spcBef>
              <a:spcAft>
                <a:spcPct val="0"/>
              </a:spcAft>
              <a:defRPr sz="3600" u="sng">
                <a:solidFill>
                  <a:schemeClr val="tx1"/>
                </a:solidFill>
                <a:latin typeface="Times New Roman" panose="02020603050405020304" pitchFamily="18" charset="0"/>
              </a:defRPr>
            </a:lvl9pPr>
          </a:lstStyle>
          <a:p>
            <a:pPr>
              <a:lnSpc>
                <a:spcPct val="110000"/>
              </a:lnSpc>
              <a:buClr>
                <a:srgbClr val="910046"/>
              </a:buClr>
              <a:buSzPct val="84000"/>
              <a:buFont typeface="Wingdings" panose="05000000000000000000" pitchFamily="2" charset="2"/>
              <a:buNone/>
            </a:pPr>
            <a:r>
              <a:rPr lang="en-US" altLang="en-US" sz="1600" b="1" u="none" dirty="0">
                <a:solidFill>
                  <a:srgbClr val="012D9A"/>
                </a:solidFill>
                <a:latin typeface="Arial" panose="020B0604020202020204" pitchFamily="34" charset="0"/>
              </a:rPr>
              <a:t>Presented by</a:t>
            </a:r>
            <a:r>
              <a:rPr lang="en-US" altLang="en-US" sz="1600" u="none" dirty="0">
                <a:solidFill>
                  <a:srgbClr val="777777"/>
                </a:solidFill>
                <a:latin typeface="Arial" panose="020B0604020202020204" pitchFamily="34" charset="0"/>
              </a:rPr>
              <a:t>:</a:t>
            </a:r>
          </a:p>
        </p:txBody>
      </p:sp>
    </p:spTree>
    <p:extLst>
      <p:ext uri="{BB962C8B-B14F-4D97-AF65-F5344CB8AC3E}">
        <p14:creationId xmlns:p14="http://schemas.microsoft.com/office/powerpoint/2010/main" val="22737720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3400" y="457200"/>
            <a:ext cx="8229600" cy="1107996"/>
          </a:xfrm>
        </p:spPr>
        <p:txBody>
          <a:bodyPr/>
          <a:lstStyle/>
          <a:p>
            <a:r>
              <a:rPr lang="en-US" altLang="en-US" dirty="0"/>
              <a:t>Safety and Health Program Elements</a:t>
            </a:r>
          </a:p>
        </p:txBody>
      </p:sp>
      <p:sp>
        <p:nvSpPr>
          <p:cNvPr id="11267" name="Rectangle 3"/>
          <p:cNvSpPr>
            <a:spLocks noGrp="1" noChangeArrowheads="1"/>
          </p:cNvSpPr>
          <p:nvPr>
            <p:ph type="body" idx="1"/>
          </p:nvPr>
        </p:nvSpPr>
        <p:spPr>
          <a:xfrm>
            <a:off x="609600" y="1270278"/>
            <a:ext cx="8382000" cy="5206722"/>
          </a:xfrm>
        </p:spPr>
        <p:txBody>
          <a:bodyPr/>
          <a:lstStyle/>
          <a:p>
            <a:r>
              <a:rPr lang="en-US" altLang="en-US" dirty="0"/>
              <a:t>Management and leadership </a:t>
            </a:r>
          </a:p>
          <a:p>
            <a:endParaRPr lang="en-US" altLang="en-US" dirty="0"/>
          </a:p>
          <a:p>
            <a:r>
              <a:rPr lang="en-US" altLang="en-US" dirty="0"/>
              <a:t>Worker participation</a:t>
            </a:r>
          </a:p>
          <a:p>
            <a:endParaRPr lang="en-US" altLang="en-US" dirty="0"/>
          </a:p>
          <a:p>
            <a:r>
              <a:rPr lang="en-US" altLang="en-US" dirty="0"/>
              <a:t>Hazard identification and assessment</a:t>
            </a:r>
          </a:p>
          <a:p>
            <a:endParaRPr lang="en-US" altLang="en-US" dirty="0"/>
          </a:p>
          <a:p>
            <a:r>
              <a:rPr lang="en-US" altLang="en-US" dirty="0"/>
              <a:t>Hazard prevention and control</a:t>
            </a:r>
          </a:p>
        </p:txBody>
      </p:sp>
      <p:pic>
        <p:nvPicPr>
          <p:cNvPr id="4" name="Picture 3">
            <a:extLst>
              <a:ext uri="{FF2B5EF4-FFF2-40B4-BE49-F238E27FC236}">
                <a16:creationId xmlns:a16="http://schemas.microsoft.com/office/drawing/2014/main" id="{811CD140-EDE5-4591-9B6F-D12D8DC0FC5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48400" y="4419600"/>
            <a:ext cx="1916700" cy="1367591"/>
          </a:xfrm>
          <a:prstGeom prst="rect">
            <a:avLst/>
          </a:prstGeom>
        </p:spPr>
      </p:pic>
    </p:spTree>
    <p:extLst>
      <p:ext uri="{BB962C8B-B14F-4D97-AF65-F5344CB8AC3E}">
        <p14:creationId xmlns:p14="http://schemas.microsoft.com/office/powerpoint/2010/main" val="3136155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7B0E7E-9560-411C-A076-A4A1C8A9076F}"/>
              </a:ext>
            </a:extLst>
          </p:cNvPr>
          <p:cNvSpPr>
            <a:spLocks noGrp="1"/>
          </p:cNvSpPr>
          <p:nvPr>
            <p:ph idx="1"/>
          </p:nvPr>
        </p:nvSpPr>
        <p:spPr>
          <a:xfrm>
            <a:off x="594360" y="812483"/>
            <a:ext cx="8001000" cy="4525963"/>
          </a:xfrm>
        </p:spPr>
        <p:txBody>
          <a:bodyPr/>
          <a:lstStyle/>
          <a:p>
            <a:pPr marL="0" indent="0">
              <a:buNone/>
            </a:pPr>
            <a:endParaRPr lang="en-US" altLang="en-US" dirty="0"/>
          </a:p>
          <a:p>
            <a:r>
              <a:rPr lang="en-US" altLang="en-US" dirty="0"/>
              <a:t>Education and training </a:t>
            </a:r>
          </a:p>
          <a:p>
            <a:endParaRPr lang="en-US" altLang="en-US" dirty="0"/>
          </a:p>
          <a:p>
            <a:r>
              <a:rPr lang="en-US" altLang="en-US" dirty="0"/>
              <a:t>Program evaluation and improvement</a:t>
            </a:r>
          </a:p>
          <a:p>
            <a:endParaRPr lang="en-US" altLang="en-US" dirty="0"/>
          </a:p>
          <a:p>
            <a:r>
              <a:rPr lang="en-US" altLang="en-US" dirty="0"/>
              <a:t>Communication and coordination for host employers and contractors and staffing agencies</a:t>
            </a:r>
          </a:p>
          <a:p>
            <a:endParaRPr lang="en-US" dirty="0"/>
          </a:p>
        </p:txBody>
      </p:sp>
      <p:sp>
        <p:nvSpPr>
          <p:cNvPr id="6" name="Rectangle 2">
            <a:extLst>
              <a:ext uri="{FF2B5EF4-FFF2-40B4-BE49-F238E27FC236}">
                <a16:creationId xmlns:a16="http://schemas.microsoft.com/office/drawing/2014/main" id="{1B696CB9-98D7-4D8A-89E1-77C508420786}"/>
              </a:ext>
            </a:extLst>
          </p:cNvPr>
          <p:cNvSpPr>
            <a:spLocks noGrp="1" noChangeArrowheads="1"/>
          </p:cNvSpPr>
          <p:nvPr>
            <p:ph type="title"/>
          </p:nvPr>
        </p:nvSpPr>
        <p:spPr>
          <a:xfrm>
            <a:off x="533400" y="457200"/>
            <a:ext cx="8229600" cy="1107996"/>
          </a:xfrm>
        </p:spPr>
        <p:txBody>
          <a:bodyPr/>
          <a:lstStyle/>
          <a:p>
            <a:r>
              <a:rPr lang="en-US" altLang="en-US" dirty="0"/>
              <a:t>Safety and Health Program Elements</a:t>
            </a:r>
          </a:p>
        </p:txBody>
      </p:sp>
    </p:spTree>
    <p:extLst>
      <p:ext uri="{BB962C8B-B14F-4D97-AF65-F5344CB8AC3E}">
        <p14:creationId xmlns:p14="http://schemas.microsoft.com/office/powerpoint/2010/main" val="1323634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79120" y="436602"/>
            <a:ext cx="8153400" cy="553998"/>
          </a:xfrm>
        </p:spPr>
        <p:txBody>
          <a:bodyPr/>
          <a:lstStyle/>
          <a:p>
            <a:r>
              <a:rPr lang="en-US" altLang="en-US" dirty="0"/>
              <a:t>Management Leadership</a:t>
            </a:r>
          </a:p>
        </p:txBody>
      </p:sp>
      <p:sp>
        <p:nvSpPr>
          <p:cNvPr id="13315" name="Rectangle 3"/>
          <p:cNvSpPr>
            <a:spLocks noGrp="1" noChangeArrowheads="1"/>
          </p:cNvSpPr>
          <p:nvPr>
            <p:ph type="body" idx="1"/>
          </p:nvPr>
        </p:nvSpPr>
        <p:spPr>
          <a:xfrm>
            <a:off x="609600" y="1143000"/>
            <a:ext cx="7924800" cy="5029200"/>
          </a:xfrm>
        </p:spPr>
        <p:txBody>
          <a:bodyPr/>
          <a:lstStyle/>
          <a:p>
            <a:r>
              <a:rPr lang="en-US" altLang="en-US" sz="2400" dirty="0"/>
              <a:t>Make a commitment to continuous improvement in safety and health</a:t>
            </a:r>
          </a:p>
          <a:p>
            <a:pPr marL="0" indent="0">
              <a:buNone/>
            </a:pPr>
            <a:endParaRPr lang="en-US" altLang="en-US" sz="2400" dirty="0"/>
          </a:p>
          <a:p>
            <a:r>
              <a:rPr lang="en-US" altLang="en-US" sz="2400" dirty="0"/>
              <a:t>Set expectations and responsibilities</a:t>
            </a:r>
          </a:p>
          <a:p>
            <a:pPr marL="0" indent="0">
              <a:buNone/>
            </a:pPr>
            <a:endParaRPr lang="en-US" altLang="en-US" sz="2400" dirty="0"/>
          </a:p>
          <a:p>
            <a:r>
              <a:rPr lang="en-US" altLang="en-US" sz="2400" dirty="0"/>
              <a:t>Be involved - practice what you preach</a:t>
            </a:r>
          </a:p>
          <a:p>
            <a:endParaRPr lang="en-US" altLang="en-US" sz="2400" dirty="0"/>
          </a:p>
          <a:p>
            <a:r>
              <a:rPr lang="en-US" altLang="en-US" sz="2400" dirty="0"/>
              <a:t>Provide resources</a:t>
            </a:r>
          </a:p>
          <a:p>
            <a:pPr marL="0" indent="0">
              <a:buNone/>
            </a:pPr>
            <a:endParaRPr lang="en-US" altLang="en-US" sz="2400" dirty="0"/>
          </a:p>
          <a:p>
            <a:r>
              <a:rPr lang="en-US" altLang="en-US" sz="2400" dirty="0"/>
              <a:t>Communicate with employees</a:t>
            </a:r>
          </a:p>
          <a:p>
            <a:pPr marL="0" indent="0">
              <a:buNone/>
            </a:pPr>
            <a:endParaRPr lang="en-US" altLang="en-US" sz="2400" dirty="0"/>
          </a:p>
        </p:txBody>
      </p:sp>
    </p:spTree>
    <p:extLst>
      <p:ext uri="{BB962C8B-B14F-4D97-AF65-F5344CB8AC3E}">
        <p14:creationId xmlns:p14="http://schemas.microsoft.com/office/powerpoint/2010/main" val="1038541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09600" y="436602"/>
            <a:ext cx="8153400" cy="553998"/>
          </a:xfrm>
        </p:spPr>
        <p:txBody>
          <a:bodyPr/>
          <a:lstStyle/>
          <a:p>
            <a:r>
              <a:rPr lang="en-US" altLang="en-US" dirty="0"/>
              <a:t>Worker Participation</a:t>
            </a:r>
          </a:p>
        </p:txBody>
      </p:sp>
      <p:sp>
        <p:nvSpPr>
          <p:cNvPr id="15363" name="Rectangle 3"/>
          <p:cNvSpPr>
            <a:spLocks noGrp="1" noChangeArrowheads="1"/>
          </p:cNvSpPr>
          <p:nvPr>
            <p:ph type="body" idx="1"/>
          </p:nvPr>
        </p:nvSpPr>
        <p:spPr>
          <a:xfrm>
            <a:off x="609600" y="1066800"/>
            <a:ext cx="8001000" cy="4800600"/>
          </a:xfrm>
        </p:spPr>
        <p:txBody>
          <a:bodyPr/>
          <a:lstStyle/>
          <a:p>
            <a:endParaRPr lang="en-US" altLang="en-US" sz="800" dirty="0"/>
          </a:p>
          <a:p>
            <a:r>
              <a:rPr lang="en-US" altLang="en-US" dirty="0"/>
              <a:t>Ensure workers and their representatives are involved in all aspects of program</a:t>
            </a:r>
          </a:p>
          <a:p>
            <a:pPr marL="0" indent="0">
              <a:buNone/>
            </a:pPr>
            <a:endParaRPr lang="en-US" altLang="en-US" dirty="0"/>
          </a:p>
          <a:p>
            <a:r>
              <a:rPr lang="en-US" altLang="en-US" dirty="0"/>
              <a:t>Use employee’s knowledge to create and maintain program </a:t>
            </a:r>
          </a:p>
          <a:p>
            <a:pPr marL="0" indent="0">
              <a:buNone/>
            </a:pPr>
            <a:endParaRPr lang="en-US" altLang="en-US" dirty="0"/>
          </a:p>
          <a:p>
            <a:r>
              <a:rPr lang="en-US" altLang="en-US" dirty="0"/>
              <a:t>Ensure workers understand their roles and responsibilities</a:t>
            </a:r>
          </a:p>
          <a:p>
            <a:pPr marL="0" indent="0">
              <a:buNone/>
            </a:pPr>
            <a:endParaRPr lang="en-US" altLang="en-US" dirty="0"/>
          </a:p>
          <a:p>
            <a:r>
              <a:rPr lang="en-US" altLang="en-US" dirty="0"/>
              <a:t>Encourage workers to communicate openly and report concerns</a:t>
            </a:r>
          </a:p>
          <a:p>
            <a:endParaRPr lang="en-US" altLang="en-US" dirty="0"/>
          </a:p>
        </p:txBody>
      </p:sp>
    </p:spTree>
    <p:extLst>
      <p:ext uri="{BB962C8B-B14F-4D97-AF65-F5344CB8AC3E}">
        <p14:creationId xmlns:p14="http://schemas.microsoft.com/office/powerpoint/2010/main" val="274132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83269-C1B7-426D-85B2-56BE25B4C76A}"/>
              </a:ext>
            </a:extLst>
          </p:cNvPr>
          <p:cNvSpPr>
            <a:spLocks noGrp="1"/>
          </p:cNvSpPr>
          <p:nvPr>
            <p:ph type="title"/>
          </p:nvPr>
        </p:nvSpPr>
        <p:spPr>
          <a:xfrm>
            <a:off x="609600" y="498157"/>
            <a:ext cx="7924800" cy="523220"/>
          </a:xfrm>
        </p:spPr>
        <p:txBody>
          <a:bodyPr/>
          <a:lstStyle/>
          <a:p>
            <a:r>
              <a:rPr lang="en-US" sz="3400" dirty="0"/>
              <a:t>Hazard Identification and Assessment</a:t>
            </a:r>
          </a:p>
        </p:txBody>
      </p:sp>
      <p:sp>
        <p:nvSpPr>
          <p:cNvPr id="3" name="Content Placeholder 2">
            <a:extLst>
              <a:ext uri="{FF2B5EF4-FFF2-40B4-BE49-F238E27FC236}">
                <a16:creationId xmlns:a16="http://schemas.microsoft.com/office/drawing/2014/main" id="{F0B4B2DD-CF96-4676-92E6-FC898F2A5982}"/>
              </a:ext>
            </a:extLst>
          </p:cNvPr>
          <p:cNvSpPr>
            <a:spLocks noGrp="1"/>
          </p:cNvSpPr>
          <p:nvPr>
            <p:ph idx="1"/>
          </p:nvPr>
        </p:nvSpPr>
        <p:spPr>
          <a:xfrm>
            <a:off x="609600" y="1143000"/>
            <a:ext cx="8001000" cy="4724400"/>
          </a:xfrm>
        </p:spPr>
        <p:txBody>
          <a:bodyPr/>
          <a:lstStyle/>
          <a:p>
            <a:r>
              <a:rPr lang="en-US" altLang="en-US" dirty="0"/>
              <a:t>Conduct a worksite analysis</a:t>
            </a:r>
          </a:p>
          <a:p>
            <a:endParaRPr lang="en-US" altLang="en-US" dirty="0"/>
          </a:p>
          <a:p>
            <a:r>
              <a:rPr lang="en-US" altLang="en-US" dirty="0"/>
              <a:t>Provide system for reporting unsafe working conditions</a:t>
            </a:r>
          </a:p>
          <a:p>
            <a:endParaRPr lang="en-US" altLang="en-US" dirty="0"/>
          </a:p>
          <a:p>
            <a:r>
              <a:rPr lang="en-US" altLang="en-US" dirty="0"/>
              <a:t>Investigate root causes of incidents</a:t>
            </a:r>
          </a:p>
          <a:p>
            <a:pPr marL="0" indent="0">
              <a:buNone/>
            </a:pPr>
            <a:endParaRPr lang="en-US" altLang="en-US" dirty="0"/>
          </a:p>
          <a:p>
            <a:r>
              <a:rPr lang="en-US" altLang="en-US" dirty="0"/>
              <a:t>Review past injuries (trends)</a:t>
            </a:r>
          </a:p>
          <a:p>
            <a:endParaRPr lang="en-US" altLang="en-US" dirty="0"/>
          </a:p>
          <a:p>
            <a:r>
              <a:rPr lang="en-US" altLang="en-US" dirty="0"/>
              <a:t>Conduct periodic inspections to identify new hazards</a:t>
            </a:r>
          </a:p>
          <a:p>
            <a:endParaRPr lang="en-US" dirty="0"/>
          </a:p>
        </p:txBody>
      </p:sp>
    </p:spTree>
    <p:extLst>
      <p:ext uri="{BB962C8B-B14F-4D97-AF65-F5344CB8AC3E}">
        <p14:creationId xmlns:p14="http://schemas.microsoft.com/office/powerpoint/2010/main" val="3238332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a:t>Hazard Prevention and Control</a:t>
            </a:r>
          </a:p>
        </p:txBody>
      </p:sp>
      <p:sp>
        <p:nvSpPr>
          <p:cNvPr id="17411" name="Rectangle 3"/>
          <p:cNvSpPr>
            <a:spLocks noGrp="1" noChangeArrowheads="1"/>
          </p:cNvSpPr>
          <p:nvPr>
            <p:ph type="body" idx="1"/>
          </p:nvPr>
        </p:nvSpPr>
        <p:spPr>
          <a:xfrm>
            <a:off x="533400" y="1189037"/>
            <a:ext cx="8001000" cy="4525963"/>
          </a:xfrm>
        </p:spPr>
        <p:txBody>
          <a:bodyPr/>
          <a:lstStyle/>
          <a:p>
            <a:r>
              <a:rPr lang="en-US" altLang="en-US" sz="2400" dirty="0"/>
              <a:t>Establish safe work practices and procedures and follow them</a:t>
            </a:r>
          </a:p>
          <a:p>
            <a:endParaRPr lang="en-US" altLang="en-US" sz="800" dirty="0"/>
          </a:p>
          <a:p>
            <a:endParaRPr lang="en-US" altLang="en-US" sz="800" dirty="0"/>
          </a:p>
          <a:p>
            <a:r>
              <a:rPr lang="en-US" altLang="en-US" sz="2400" dirty="0"/>
              <a:t>Establish a fair disciplinary system and utilize it</a:t>
            </a:r>
          </a:p>
          <a:p>
            <a:endParaRPr lang="en-US" altLang="en-US" sz="800" dirty="0"/>
          </a:p>
          <a:p>
            <a:endParaRPr lang="en-US" altLang="en-US" sz="800" dirty="0"/>
          </a:p>
          <a:p>
            <a:r>
              <a:rPr lang="en-US" altLang="en-US" sz="2400" dirty="0"/>
              <a:t>Provide PPE and train employees to use and maintain it properly</a:t>
            </a:r>
          </a:p>
          <a:p>
            <a:endParaRPr lang="en-US" altLang="en-US" sz="800" dirty="0"/>
          </a:p>
          <a:p>
            <a:endParaRPr lang="en-US" altLang="en-US" sz="800" dirty="0"/>
          </a:p>
          <a:p>
            <a:r>
              <a:rPr lang="en-US" altLang="en-US" sz="2400" dirty="0"/>
              <a:t>Plan for all types of emergencies and train employees on the plan</a:t>
            </a:r>
          </a:p>
          <a:p>
            <a:endParaRPr lang="en-US" altLang="en-US" sz="800" dirty="0"/>
          </a:p>
          <a:p>
            <a:endParaRPr lang="en-US" altLang="en-US" sz="800" dirty="0"/>
          </a:p>
          <a:p>
            <a:r>
              <a:rPr lang="en-US" altLang="en-US" sz="2400" dirty="0"/>
              <a:t>Develop an incident reporting system and include first aid/medical treatment procedures</a:t>
            </a:r>
          </a:p>
        </p:txBody>
      </p:sp>
    </p:spTree>
    <p:extLst>
      <p:ext uri="{BB962C8B-B14F-4D97-AF65-F5344CB8AC3E}">
        <p14:creationId xmlns:p14="http://schemas.microsoft.com/office/powerpoint/2010/main" val="2322521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a:t>Education and Training</a:t>
            </a:r>
          </a:p>
        </p:txBody>
      </p:sp>
      <p:sp>
        <p:nvSpPr>
          <p:cNvPr id="21507" name="Rectangle 3"/>
          <p:cNvSpPr>
            <a:spLocks noGrp="1" noChangeArrowheads="1"/>
          </p:cNvSpPr>
          <p:nvPr>
            <p:ph type="body" idx="1"/>
          </p:nvPr>
        </p:nvSpPr>
        <p:spPr>
          <a:xfrm>
            <a:off x="533400" y="1219200"/>
            <a:ext cx="8001000" cy="4525962"/>
          </a:xfrm>
        </p:spPr>
        <p:txBody>
          <a:bodyPr/>
          <a:lstStyle/>
          <a:p>
            <a:pPr>
              <a:lnSpc>
                <a:spcPct val="90000"/>
              </a:lnSpc>
            </a:pPr>
            <a:r>
              <a:rPr lang="en-US" altLang="en-US" dirty="0"/>
              <a:t>Train everyone including supervisors and managers </a:t>
            </a:r>
          </a:p>
          <a:p>
            <a:pPr>
              <a:lnSpc>
                <a:spcPct val="90000"/>
              </a:lnSpc>
            </a:pPr>
            <a:endParaRPr lang="en-US" altLang="en-US" sz="1400" dirty="0"/>
          </a:p>
          <a:p>
            <a:pPr>
              <a:lnSpc>
                <a:spcPct val="90000"/>
              </a:lnSpc>
            </a:pPr>
            <a:endParaRPr lang="en-US" altLang="en-US" sz="1400" dirty="0"/>
          </a:p>
          <a:p>
            <a:pPr>
              <a:lnSpc>
                <a:spcPct val="90000"/>
              </a:lnSpc>
            </a:pPr>
            <a:r>
              <a:rPr lang="en-US" altLang="en-US" dirty="0"/>
              <a:t>Pay special attention to all employees learning new operations or procedures</a:t>
            </a:r>
          </a:p>
          <a:p>
            <a:pPr>
              <a:lnSpc>
                <a:spcPct val="90000"/>
              </a:lnSpc>
            </a:pPr>
            <a:endParaRPr lang="en-US" altLang="en-US" sz="1400" dirty="0"/>
          </a:p>
          <a:p>
            <a:pPr>
              <a:lnSpc>
                <a:spcPct val="90000"/>
              </a:lnSpc>
            </a:pPr>
            <a:endParaRPr lang="en-US" altLang="en-US" sz="900" dirty="0"/>
          </a:p>
          <a:p>
            <a:pPr>
              <a:lnSpc>
                <a:spcPct val="90000"/>
              </a:lnSpc>
            </a:pPr>
            <a:r>
              <a:rPr lang="en-US" altLang="en-US" dirty="0"/>
              <a:t>Verify that training is understood</a:t>
            </a:r>
          </a:p>
          <a:p>
            <a:pPr>
              <a:lnSpc>
                <a:spcPct val="90000"/>
              </a:lnSpc>
            </a:pPr>
            <a:endParaRPr lang="en-US" altLang="en-US" sz="1400" dirty="0"/>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00800" y="3890638"/>
            <a:ext cx="1916502" cy="1972323"/>
          </a:xfrm>
          <a:prstGeom prst="rect">
            <a:avLst/>
          </a:prstGeom>
        </p:spPr>
      </p:pic>
    </p:spTree>
    <p:extLst>
      <p:ext uri="{BB962C8B-B14F-4D97-AF65-F5344CB8AC3E}">
        <p14:creationId xmlns:p14="http://schemas.microsoft.com/office/powerpoint/2010/main" val="3879436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82050-BB3D-4B61-B19B-F814C44F5CCF}"/>
              </a:ext>
            </a:extLst>
          </p:cNvPr>
          <p:cNvSpPr>
            <a:spLocks noGrp="1"/>
          </p:cNvSpPr>
          <p:nvPr>
            <p:ph type="title"/>
          </p:nvPr>
        </p:nvSpPr>
        <p:spPr>
          <a:xfrm>
            <a:off x="609600" y="457200"/>
            <a:ext cx="7924800" cy="523220"/>
          </a:xfrm>
        </p:spPr>
        <p:txBody>
          <a:bodyPr/>
          <a:lstStyle/>
          <a:p>
            <a:r>
              <a:rPr lang="en-US" sz="3400" dirty="0"/>
              <a:t>Program Evaluation and Improvement</a:t>
            </a:r>
          </a:p>
        </p:txBody>
      </p:sp>
      <p:sp>
        <p:nvSpPr>
          <p:cNvPr id="3" name="Content Placeholder 2">
            <a:extLst>
              <a:ext uri="{FF2B5EF4-FFF2-40B4-BE49-F238E27FC236}">
                <a16:creationId xmlns:a16="http://schemas.microsoft.com/office/drawing/2014/main" id="{3258F769-9B4A-4B85-B975-2D47266A2B44}"/>
              </a:ext>
            </a:extLst>
          </p:cNvPr>
          <p:cNvSpPr>
            <a:spLocks noGrp="1"/>
          </p:cNvSpPr>
          <p:nvPr>
            <p:ph idx="1"/>
          </p:nvPr>
        </p:nvSpPr>
        <p:spPr>
          <a:xfrm>
            <a:off x="533400" y="1295400"/>
            <a:ext cx="8001000" cy="4525963"/>
          </a:xfrm>
        </p:spPr>
        <p:txBody>
          <a:bodyPr/>
          <a:lstStyle/>
          <a:p>
            <a:r>
              <a:rPr lang="en-US" altLang="en-US" dirty="0"/>
              <a:t>Hold employees accountable for their actions</a:t>
            </a:r>
          </a:p>
          <a:p>
            <a:endParaRPr lang="en-US" dirty="0"/>
          </a:p>
          <a:p>
            <a:r>
              <a:rPr lang="en-US" dirty="0"/>
              <a:t>Periodically evaluate control measures for effectiveness</a:t>
            </a:r>
          </a:p>
          <a:p>
            <a:endParaRPr lang="en-US" dirty="0"/>
          </a:p>
          <a:p>
            <a:r>
              <a:rPr lang="en-US" dirty="0"/>
              <a:t>Monitor program performance</a:t>
            </a:r>
          </a:p>
          <a:p>
            <a:endParaRPr lang="en-US" dirty="0"/>
          </a:p>
          <a:p>
            <a:r>
              <a:rPr lang="en-US" dirty="0"/>
              <a:t>Take necessary actions to improve program and safety and health performance</a:t>
            </a:r>
          </a:p>
        </p:txBody>
      </p:sp>
    </p:spTree>
    <p:extLst>
      <p:ext uri="{BB962C8B-B14F-4D97-AF65-F5344CB8AC3E}">
        <p14:creationId xmlns:p14="http://schemas.microsoft.com/office/powerpoint/2010/main" val="2383804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3686-3D0F-4580-B35B-6E3C3E630FDE}"/>
              </a:ext>
            </a:extLst>
          </p:cNvPr>
          <p:cNvSpPr>
            <a:spLocks noGrp="1"/>
          </p:cNvSpPr>
          <p:nvPr>
            <p:ph type="title"/>
          </p:nvPr>
        </p:nvSpPr>
        <p:spPr>
          <a:xfrm>
            <a:off x="594360" y="152400"/>
            <a:ext cx="7924800" cy="800219"/>
          </a:xfrm>
        </p:spPr>
        <p:txBody>
          <a:bodyPr/>
          <a:lstStyle/>
          <a:p>
            <a:r>
              <a:rPr lang="en-US" sz="2600" dirty="0"/>
              <a:t>Communication and Coordination for Host Employers, Contractors and Staffing Agencies</a:t>
            </a:r>
          </a:p>
        </p:txBody>
      </p:sp>
      <p:sp>
        <p:nvSpPr>
          <p:cNvPr id="3" name="Content Placeholder 2">
            <a:extLst>
              <a:ext uri="{FF2B5EF4-FFF2-40B4-BE49-F238E27FC236}">
                <a16:creationId xmlns:a16="http://schemas.microsoft.com/office/drawing/2014/main" id="{8908430A-4A40-4ED4-ADA2-8FED6CC2F3F2}"/>
              </a:ext>
            </a:extLst>
          </p:cNvPr>
          <p:cNvSpPr>
            <a:spLocks noGrp="1"/>
          </p:cNvSpPr>
          <p:nvPr>
            <p:ph idx="1"/>
          </p:nvPr>
        </p:nvSpPr>
        <p:spPr>
          <a:xfrm>
            <a:off x="533400" y="1219200"/>
            <a:ext cx="8001000" cy="4525963"/>
          </a:xfrm>
        </p:spPr>
        <p:txBody>
          <a:bodyPr/>
          <a:lstStyle/>
          <a:p>
            <a:r>
              <a:rPr lang="en-US" dirty="0"/>
              <a:t>Host employers establish qualifications for contractors and staffing agencies</a:t>
            </a:r>
          </a:p>
          <a:p>
            <a:endParaRPr lang="en-US" dirty="0"/>
          </a:p>
          <a:p>
            <a:r>
              <a:rPr lang="en-US" dirty="0"/>
              <a:t>All parties coordinate work planning and safety and health concerns affecting employees</a:t>
            </a:r>
          </a:p>
          <a:p>
            <a:endParaRPr lang="en-US" dirty="0"/>
          </a:p>
          <a:p>
            <a:r>
              <a:rPr lang="en-US" dirty="0"/>
              <a:t>All parties provide same level of safety and health protection to all employees</a:t>
            </a:r>
          </a:p>
          <a:p>
            <a:endParaRPr lang="en-US" dirty="0"/>
          </a:p>
          <a:p>
            <a:r>
              <a:rPr lang="en-US" dirty="0"/>
              <a:t>All parties communicate hazards to employees</a:t>
            </a:r>
          </a:p>
          <a:p>
            <a:endParaRPr lang="en-US" dirty="0"/>
          </a:p>
        </p:txBody>
      </p:sp>
    </p:spTree>
    <p:extLst>
      <p:ext uri="{BB962C8B-B14F-4D97-AF65-F5344CB8AC3E}">
        <p14:creationId xmlns:p14="http://schemas.microsoft.com/office/powerpoint/2010/main" val="731668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457200"/>
            <a:ext cx="7924800" cy="549275"/>
          </a:xfrm>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sz="3200" dirty="0"/>
              <a:t>What’s your definition of a Safety and Health Committee?</a:t>
            </a:r>
          </a:p>
        </p:txBody>
      </p:sp>
      <p:grpSp>
        <p:nvGrpSpPr>
          <p:cNvPr id="23560" name="Group 23559"/>
          <p:cNvGrpSpPr/>
          <p:nvPr/>
        </p:nvGrpSpPr>
        <p:grpSpPr>
          <a:xfrm>
            <a:off x="2095500" y="2558821"/>
            <a:ext cx="5067300" cy="3111957"/>
            <a:chOff x="2095500" y="2558821"/>
            <a:chExt cx="5067300" cy="3111957"/>
          </a:xfrm>
        </p:grpSpPr>
        <p:pic>
          <p:nvPicPr>
            <p:cNvPr id="23558" name="Picture 2355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95500" y="2558821"/>
              <a:ext cx="5067300" cy="3111957"/>
            </a:xfrm>
            <a:prstGeom prst="rect">
              <a:avLst/>
            </a:prstGeom>
          </p:spPr>
        </p:pic>
        <p:sp>
          <p:nvSpPr>
            <p:cNvPr id="23559" name="Oval 23558"/>
            <p:cNvSpPr/>
            <p:nvPr/>
          </p:nvSpPr>
          <p:spPr bwMode="auto">
            <a:xfrm>
              <a:off x="2971800" y="3429000"/>
              <a:ext cx="3352800" cy="1371600"/>
            </a:xfrm>
            <a:prstGeom prst="ellipse">
              <a:avLst/>
            </a:prstGeom>
            <a:noFill/>
            <a:ln w="762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0" i="0" u="sng"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04844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Objectives</a:t>
            </a:r>
          </a:p>
        </p:txBody>
      </p:sp>
      <p:sp>
        <p:nvSpPr>
          <p:cNvPr id="7171" name="Rectangle 3"/>
          <p:cNvSpPr>
            <a:spLocks noGrp="1" noChangeArrowheads="1"/>
          </p:cNvSpPr>
          <p:nvPr>
            <p:ph type="body" idx="1"/>
          </p:nvPr>
        </p:nvSpPr>
        <p:spPr>
          <a:xfrm>
            <a:off x="533400" y="1371600"/>
            <a:ext cx="8077200" cy="4525963"/>
          </a:xfrm>
        </p:spPr>
        <p:txBody>
          <a:bodyPr/>
          <a:lstStyle/>
          <a:p>
            <a:r>
              <a:rPr lang="en-US" altLang="en-US" dirty="0"/>
              <a:t>After this course, students will:</a:t>
            </a:r>
          </a:p>
          <a:p>
            <a:pPr marL="0" indent="0">
              <a:buNone/>
            </a:pPr>
            <a:endParaRPr lang="en-US" altLang="en-US" dirty="0"/>
          </a:p>
          <a:p>
            <a:pPr lvl="1"/>
            <a:r>
              <a:rPr lang="en-US" altLang="en-US" dirty="0"/>
              <a:t>Be aware of regulations regarding </a:t>
            </a:r>
            <a:r>
              <a:rPr lang="en-US" altLang="en-US" u="sng" dirty="0"/>
              <a:t>required</a:t>
            </a:r>
            <a:r>
              <a:rPr lang="en-US" altLang="en-US" dirty="0"/>
              <a:t> Safety and Health (S&amp;H) Programs</a:t>
            </a:r>
          </a:p>
          <a:p>
            <a:pPr lvl="1"/>
            <a:endParaRPr lang="en-US" altLang="en-US" dirty="0"/>
          </a:p>
          <a:p>
            <a:pPr lvl="1"/>
            <a:r>
              <a:rPr lang="en-US" altLang="en-US" dirty="0"/>
              <a:t> Know the benefits of effective S&amp;H Programs</a:t>
            </a:r>
          </a:p>
          <a:p>
            <a:pPr marL="457200" lvl="1" indent="0">
              <a:buNone/>
            </a:pPr>
            <a:endParaRPr lang="en-US" altLang="en-US" dirty="0"/>
          </a:p>
          <a:p>
            <a:pPr lvl="1"/>
            <a:r>
              <a:rPr lang="en-US" altLang="en-US" dirty="0"/>
              <a:t> Recognize effective program elements</a:t>
            </a:r>
          </a:p>
          <a:p>
            <a:pPr marL="457200" lvl="1" indent="0">
              <a:buNone/>
            </a:pPr>
            <a:endParaRPr lang="en-US" altLang="en-US" dirty="0"/>
          </a:p>
          <a:p>
            <a:pPr lvl="1"/>
            <a:r>
              <a:rPr lang="en-US" altLang="en-US" dirty="0"/>
              <a:t> Be able to define effective S&amp;H committees</a:t>
            </a:r>
          </a:p>
          <a:p>
            <a:endParaRPr lang="en-US" altLang="en-US" dirty="0"/>
          </a:p>
        </p:txBody>
      </p:sp>
    </p:spTree>
    <p:extLst>
      <p:ext uri="{BB962C8B-B14F-4D97-AF65-F5344CB8AC3E}">
        <p14:creationId xmlns:p14="http://schemas.microsoft.com/office/powerpoint/2010/main" val="47030896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dirty="0"/>
              <a:t>At some places of employment, the committee is:</a:t>
            </a:r>
          </a:p>
          <a:p>
            <a:pPr lvl="1"/>
            <a:r>
              <a:rPr lang="en-US" altLang="en-US" dirty="0"/>
              <a:t>A group of employees who meet monthly in order to get out of their routine work, go to a meeting and complain about management and working conditions for an hour.</a:t>
            </a:r>
          </a:p>
          <a:p>
            <a:endParaRPr lang="en-US" altLang="en-US" dirty="0"/>
          </a:p>
          <a:p>
            <a:r>
              <a:rPr lang="en-US" altLang="en-US" dirty="0"/>
              <a:t>The company “checks the box” saying that they have a committee that meets on a routine basis (until members quit and are replaced)</a:t>
            </a:r>
          </a:p>
          <a:p>
            <a:pPr marL="0" indent="0">
              <a:buNone/>
            </a:pPr>
            <a:endParaRPr lang="en-US" altLang="en-US" sz="3200" dirty="0"/>
          </a:p>
        </p:txBody>
      </p:sp>
    </p:spTree>
    <p:extLst>
      <p:ext uri="{BB962C8B-B14F-4D97-AF65-F5344CB8AC3E}">
        <p14:creationId xmlns:p14="http://schemas.microsoft.com/office/powerpoint/2010/main" val="2483724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19200"/>
            <a:ext cx="8001000" cy="4525963"/>
          </a:xfrm>
        </p:spPr>
        <p:txBody>
          <a:bodyPr/>
          <a:lstStyle/>
          <a:p>
            <a:r>
              <a:rPr lang="en-US" altLang="en-US" dirty="0"/>
              <a:t>At some places of employment, the committee is:</a:t>
            </a:r>
          </a:p>
          <a:p>
            <a:pPr lvl="1"/>
            <a:r>
              <a:rPr lang="en-US" altLang="en-US" dirty="0"/>
              <a:t>A group of employees who meet monthly in order to get out of their routine work, go to a meeting and complain about management and working conditions for an hour.</a:t>
            </a:r>
          </a:p>
          <a:p>
            <a:endParaRPr lang="en-US" altLang="en-US" dirty="0"/>
          </a:p>
          <a:p>
            <a:r>
              <a:rPr lang="en-US" altLang="en-US" dirty="0"/>
              <a:t>The company “checks the box” saying that they have a committee that meets on a routine basis (until members quit and are replaced)</a:t>
            </a:r>
          </a:p>
          <a:p>
            <a:pPr marL="0" indent="0">
              <a:buNone/>
            </a:pPr>
            <a:endParaRPr lang="en-US" altLang="en-US" sz="3200" dirty="0"/>
          </a:p>
        </p:txBody>
      </p:sp>
      <p:sp>
        <p:nvSpPr>
          <p:cNvPr id="4" name="Rectangle 3">
            <a:extLst>
              <a:ext uri="{FF2B5EF4-FFF2-40B4-BE49-F238E27FC236}">
                <a16:creationId xmlns:a16="http://schemas.microsoft.com/office/drawing/2014/main" id="{A0504C3E-42FA-4EF2-B3F5-B6C4331A5B2A}"/>
              </a:ext>
            </a:extLst>
          </p:cNvPr>
          <p:cNvSpPr/>
          <p:nvPr/>
        </p:nvSpPr>
        <p:spPr>
          <a:xfrm rot="19806327">
            <a:off x="-279822" y="2521908"/>
            <a:ext cx="9828549" cy="1569660"/>
          </a:xfrm>
          <a:prstGeom prst="rect">
            <a:avLst/>
          </a:prstGeom>
          <a:noFill/>
        </p:spPr>
        <p:txBody>
          <a:bodyPr wrap="square" lIns="91440" tIns="45720" rIns="91440" bIns="45720">
            <a:spAutoFit/>
          </a:bodyPr>
          <a:lstStyle/>
          <a:p>
            <a:pPr algn="ctr"/>
            <a:r>
              <a:rPr lang="en-US" sz="9600" u="none" cap="none" spc="0" dirty="0">
                <a:ln w="6600">
                  <a:solidFill>
                    <a:schemeClr val="accent2"/>
                  </a:solidFill>
                  <a:prstDash val="solid"/>
                </a:ln>
                <a:solidFill>
                  <a:srgbClr val="FF0000"/>
                </a:solidFill>
                <a:latin typeface="+mn-lt"/>
              </a:rPr>
              <a:t>Do not do this!</a:t>
            </a:r>
          </a:p>
        </p:txBody>
      </p:sp>
    </p:spTree>
    <p:extLst>
      <p:ext uri="{BB962C8B-B14F-4D97-AF65-F5344CB8AC3E}">
        <p14:creationId xmlns:p14="http://schemas.microsoft.com/office/powerpoint/2010/main" val="1418608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a:t>Safety and Health Committees</a:t>
            </a:r>
          </a:p>
        </p:txBody>
      </p:sp>
      <p:sp>
        <p:nvSpPr>
          <p:cNvPr id="23555" name="Rectangle 3"/>
          <p:cNvSpPr>
            <a:spLocks noGrp="1" noChangeArrowheads="1"/>
          </p:cNvSpPr>
          <p:nvPr>
            <p:ph type="body" idx="1"/>
          </p:nvPr>
        </p:nvSpPr>
        <p:spPr>
          <a:xfrm>
            <a:off x="533400" y="1295400"/>
            <a:ext cx="8001000" cy="4525963"/>
          </a:xfrm>
        </p:spPr>
        <p:txBody>
          <a:bodyPr/>
          <a:lstStyle/>
          <a:p>
            <a:r>
              <a:rPr lang="en-US" altLang="en-US" dirty="0"/>
              <a:t>With the best employers, the committee is: </a:t>
            </a:r>
          </a:p>
          <a:p>
            <a:pPr lvl="1"/>
            <a:endParaRPr lang="en-US" altLang="en-US" sz="1200" dirty="0"/>
          </a:p>
          <a:p>
            <a:pPr lvl="1"/>
            <a:r>
              <a:rPr lang="en-US" altLang="en-US" dirty="0"/>
              <a:t>A </a:t>
            </a:r>
            <a:r>
              <a:rPr lang="en-US" altLang="en-US" b="1" dirty="0"/>
              <a:t>select </a:t>
            </a:r>
            <a:r>
              <a:rPr lang="en-US" altLang="en-US" dirty="0"/>
              <a:t>and </a:t>
            </a:r>
            <a:r>
              <a:rPr lang="en-US" altLang="en-US" b="1" dirty="0"/>
              <a:t>representative</a:t>
            </a:r>
            <a:r>
              <a:rPr lang="en-US" altLang="en-US" dirty="0"/>
              <a:t> group of employees with a commitment to safety who routinely meet and ……</a:t>
            </a:r>
          </a:p>
          <a:p>
            <a:endParaRPr lang="en-US" altLang="en-US" sz="3200" dirty="0"/>
          </a:p>
        </p:txBody>
      </p:sp>
    </p:spTree>
    <p:extLst>
      <p:ext uri="{BB962C8B-B14F-4D97-AF65-F5344CB8AC3E}">
        <p14:creationId xmlns:p14="http://schemas.microsoft.com/office/powerpoint/2010/main" val="7306438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09600" y="443345"/>
            <a:ext cx="7924800" cy="549275"/>
          </a:xfrm>
        </p:spPr>
        <p:txBody>
          <a:bodyPr/>
          <a:lstStyle/>
          <a:p>
            <a:r>
              <a:rPr lang="en-US" altLang="en-US" dirty="0"/>
              <a:t>Safety and Health Committees</a:t>
            </a:r>
          </a:p>
        </p:txBody>
      </p:sp>
      <p:sp>
        <p:nvSpPr>
          <p:cNvPr id="23555" name="Rectangle 3"/>
          <p:cNvSpPr>
            <a:spLocks noGrp="1" noChangeArrowheads="1"/>
          </p:cNvSpPr>
          <p:nvPr>
            <p:ph type="body" idx="1"/>
          </p:nvPr>
        </p:nvSpPr>
        <p:spPr>
          <a:xfrm>
            <a:off x="228600" y="1219200"/>
            <a:ext cx="8298873" cy="4495800"/>
          </a:xfrm>
        </p:spPr>
        <p:txBody>
          <a:bodyPr/>
          <a:lstStyle/>
          <a:p>
            <a:pPr lvl="1" algn="just"/>
            <a:r>
              <a:rPr lang="en-US" altLang="en-US" b="1" dirty="0"/>
              <a:t>Conduct</a:t>
            </a:r>
            <a:r>
              <a:rPr lang="en-US" altLang="en-US" dirty="0"/>
              <a:t> safety inspections</a:t>
            </a:r>
          </a:p>
          <a:p>
            <a:pPr lvl="1" algn="just"/>
            <a:endParaRPr lang="en-US" altLang="en-US" sz="2000" dirty="0"/>
          </a:p>
          <a:p>
            <a:pPr lvl="1" algn="just"/>
            <a:r>
              <a:rPr lang="en-US" altLang="en-US" b="1" dirty="0"/>
              <a:t>Review</a:t>
            </a:r>
            <a:r>
              <a:rPr lang="en-US" altLang="en-US" dirty="0"/>
              <a:t> injury and illness trends</a:t>
            </a:r>
          </a:p>
          <a:p>
            <a:pPr marL="457200" lvl="1" indent="0" algn="just">
              <a:buNone/>
            </a:pPr>
            <a:endParaRPr lang="en-US" altLang="en-US" sz="2000" dirty="0"/>
          </a:p>
          <a:p>
            <a:pPr lvl="1" algn="just"/>
            <a:r>
              <a:rPr lang="en-US" altLang="en-US" b="1" dirty="0"/>
              <a:t>Address</a:t>
            </a:r>
            <a:r>
              <a:rPr lang="en-US" altLang="en-US" dirty="0"/>
              <a:t> issues and close inspection findings</a:t>
            </a:r>
          </a:p>
          <a:p>
            <a:pPr marL="457200" lvl="1" indent="0" algn="just">
              <a:buNone/>
            </a:pPr>
            <a:endParaRPr lang="en-US" altLang="en-US" sz="2000" dirty="0"/>
          </a:p>
          <a:p>
            <a:pPr lvl="1" algn="just"/>
            <a:r>
              <a:rPr lang="en-US" altLang="en-US" b="1" dirty="0"/>
              <a:t>Communicate</a:t>
            </a:r>
            <a:r>
              <a:rPr lang="en-US" altLang="en-US" dirty="0"/>
              <a:t> issues, ideas and successes</a:t>
            </a:r>
          </a:p>
          <a:p>
            <a:pPr marL="457200" lvl="1" indent="0" algn="just">
              <a:buNone/>
            </a:pPr>
            <a:endParaRPr lang="en-US" altLang="en-US" sz="2000" dirty="0"/>
          </a:p>
          <a:p>
            <a:pPr lvl="1" algn="just"/>
            <a:r>
              <a:rPr lang="en-US" altLang="en-US" b="1" dirty="0"/>
              <a:t>Encourage and model </a:t>
            </a:r>
            <a:r>
              <a:rPr lang="en-US" altLang="en-US" dirty="0"/>
              <a:t>safe work practices</a:t>
            </a:r>
          </a:p>
          <a:p>
            <a:pPr marL="457200" lvl="1" indent="0" algn="just">
              <a:buNone/>
            </a:pPr>
            <a:endParaRPr lang="en-US" altLang="en-US" sz="2000" dirty="0"/>
          </a:p>
          <a:p>
            <a:pPr lvl="1" algn="just"/>
            <a:r>
              <a:rPr lang="en-US" altLang="en-US" b="1" dirty="0"/>
              <a:t>Assist</a:t>
            </a:r>
            <a:r>
              <a:rPr lang="en-US" altLang="en-US" dirty="0"/>
              <a:t> with incident investigations if needed</a:t>
            </a:r>
          </a:p>
          <a:p>
            <a:pPr marL="457200" lvl="1" indent="0" algn="just">
              <a:buNone/>
            </a:pPr>
            <a:endParaRPr lang="en-US" altLang="en-US" sz="2000" dirty="0"/>
          </a:p>
          <a:p>
            <a:pPr lvl="1" algn="just"/>
            <a:r>
              <a:rPr lang="en-US" altLang="en-US" b="1" dirty="0"/>
              <a:t>Provide </a:t>
            </a:r>
            <a:r>
              <a:rPr lang="en-US" altLang="en-US" dirty="0"/>
              <a:t>recommendations for improvement</a:t>
            </a:r>
          </a:p>
        </p:txBody>
      </p:sp>
    </p:spTree>
    <p:extLst>
      <p:ext uri="{BB962C8B-B14F-4D97-AF65-F5344CB8AC3E}">
        <p14:creationId xmlns:p14="http://schemas.microsoft.com/office/powerpoint/2010/main" val="283462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4684" y="457200"/>
            <a:ext cx="8310716" cy="553998"/>
          </a:xfrm>
        </p:spPr>
        <p:txBody>
          <a:bodyPr/>
          <a:lstStyle/>
          <a:p>
            <a:r>
              <a:rPr lang="en-US" altLang="en-US" dirty="0"/>
              <a:t>Committee Size</a:t>
            </a:r>
          </a:p>
        </p:txBody>
      </p:sp>
      <p:sp>
        <p:nvSpPr>
          <p:cNvPr id="27651" name="Rectangle 3"/>
          <p:cNvSpPr>
            <a:spLocks noGrp="1" noChangeArrowheads="1"/>
          </p:cNvSpPr>
          <p:nvPr>
            <p:ph type="body" idx="1"/>
          </p:nvPr>
        </p:nvSpPr>
        <p:spPr>
          <a:xfrm>
            <a:off x="609600" y="1295401"/>
            <a:ext cx="7696200" cy="3581400"/>
          </a:xfrm>
        </p:spPr>
        <p:txBody>
          <a:bodyPr/>
          <a:lstStyle/>
          <a:p>
            <a:pPr>
              <a:lnSpc>
                <a:spcPct val="90000"/>
              </a:lnSpc>
            </a:pPr>
            <a:r>
              <a:rPr lang="en-US" altLang="en-US" dirty="0"/>
              <a:t>Large enough to cover all site functional areas, but small enough to be able to operate as a committee</a:t>
            </a:r>
          </a:p>
          <a:p>
            <a:pPr lvl="1">
              <a:lnSpc>
                <a:spcPct val="90000"/>
              </a:lnSpc>
            </a:pPr>
            <a:endParaRPr lang="en-US" dirty="0"/>
          </a:p>
          <a:p>
            <a:pPr lvl="1">
              <a:lnSpc>
                <a:spcPct val="90000"/>
              </a:lnSpc>
            </a:pPr>
            <a:r>
              <a:rPr lang="en-US" dirty="0"/>
              <a:t>“Committee: A group of people who are chosen to do a particular job or to make decisions about something”*</a:t>
            </a:r>
          </a:p>
          <a:p>
            <a:pPr lvl="1">
              <a:lnSpc>
                <a:spcPct val="90000"/>
              </a:lnSpc>
            </a:pPr>
            <a:endParaRPr lang="en-US" dirty="0"/>
          </a:p>
          <a:p>
            <a:pPr lvl="1">
              <a:lnSpc>
                <a:spcPct val="90000"/>
              </a:lnSpc>
            </a:pPr>
            <a:r>
              <a:rPr lang="en-US" dirty="0"/>
              <a:t>Everyone is a representative, has a role and a voice in the meeting</a:t>
            </a:r>
          </a:p>
          <a:p>
            <a:pPr lvl="1">
              <a:lnSpc>
                <a:spcPct val="90000"/>
              </a:lnSpc>
            </a:pPr>
            <a:endParaRPr lang="en-US" i="1" dirty="0"/>
          </a:p>
          <a:p>
            <a:pPr marL="457200" lvl="1" indent="0" algn="r">
              <a:lnSpc>
                <a:spcPct val="90000"/>
              </a:lnSpc>
              <a:buNone/>
            </a:pPr>
            <a:r>
              <a:rPr lang="en-US" sz="1200" i="1" dirty="0"/>
              <a:t>* www.merriam-webster.com/dictionary/committee</a:t>
            </a:r>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endParaRPr lang="en-US" sz="1600" i="1" dirty="0"/>
          </a:p>
          <a:p>
            <a:pPr marL="457200" lvl="1" indent="0">
              <a:lnSpc>
                <a:spcPct val="90000"/>
              </a:lnSpc>
              <a:buNone/>
            </a:pPr>
            <a:r>
              <a:rPr lang="en-US" sz="1600" i="1" dirty="0"/>
              <a:t>*</a:t>
            </a:r>
            <a:endParaRPr lang="en-US" altLang="en-US" sz="1600" dirty="0"/>
          </a:p>
        </p:txBody>
      </p:sp>
    </p:spTree>
    <p:extLst>
      <p:ext uri="{BB962C8B-B14F-4D97-AF65-F5344CB8AC3E}">
        <p14:creationId xmlns:p14="http://schemas.microsoft.com/office/powerpoint/2010/main" val="3073073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Committee Membership</a:t>
            </a:r>
          </a:p>
        </p:txBody>
      </p:sp>
      <p:sp>
        <p:nvSpPr>
          <p:cNvPr id="27651" name="Rectangle 3"/>
          <p:cNvSpPr>
            <a:spLocks noGrp="1" noChangeArrowheads="1"/>
          </p:cNvSpPr>
          <p:nvPr>
            <p:ph type="body" idx="1"/>
          </p:nvPr>
        </p:nvSpPr>
        <p:spPr>
          <a:xfrm>
            <a:off x="609600" y="1295400"/>
            <a:ext cx="7696200" cy="4525963"/>
          </a:xfrm>
        </p:spPr>
        <p:txBody>
          <a:bodyPr/>
          <a:lstStyle/>
          <a:p>
            <a:pPr>
              <a:lnSpc>
                <a:spcPct val="90000"/>
              </a:lnSpc>
            </a:pPr>
            <a:r>
              <a:rPr lang="en-US" altLang="en-US" dirty="0"/>
              <a:t>Employee-elected representatives</a:t>
            </a:r>
          </a:p>
          <a:p>
            <a:pPr lvl="1">
              <a:lnSpc>
                <a:spcPct val="90000"/>
              </a:lnSpc>
            </a:pPr>
            <a:endParaRPr lang="en-US" altLang="en-US" sz="1000" dirty="0"/>
          </a:p>
          <a:p>
            <a:pPr lvl="1">
              <a:lnSpc>
                <a:spcPct val="90000"/>
              </a:lnSpc>
            </a:pPr>
            <a:r>
              <a:rPr lang="en-US" altLang="en-US" dirty="0"/>
              <a:t>Serve for one to two years</a:t>
            </a:r>
          </a:p>
          <a:p>
            <a:pPr>
              <a:lnSpc>
                <a:spcPct val="90000"/>
              </a:lnSpc>
            </a:pPr>
            <a:endParaRPr lang="en-US" altLang="en-US" dirty="0"/>
          </a:p>
          <a:p>
            <a:pPr>
              <a:lnSpc>
                <a:spcPct val="90000"/>
              </a:lnSpc>
            </a:pPr>
            <a:r>
              <a:rPr lang="en-US" altLang="en-US" dirty="0"/>
              <a:t>Management-designated representatives</a:t>
            </a:r>
          </a:p>
          <a:p>
            <a:pPr lvl="1">
              <a:lnSpc>
                <a:spcPct val="90000"/>
              </a:lnSpc>
            </a:pPr>
            <a:endParaRPr lang="en-US" altLang="en-US" sz="1000" dirty="0"/>
          </a:p>
          <a:p>
            <a:pPr lvl="1">
              <a:lnSpc>
                <a:spcPct val="90000"/>
              </a:lnSpc>
            </a:pPr>
            <a:r>
              <a:rPr lang="en-US" altLang="en-US" dirty="0"/>
              <a:t>1 to 3 employees</a:t>
            </a:r>
          </a:p>
          <a:p>
            <a:pPr lvl="1">
              <a:lnSpc>
                <a:spcPct val="90000"/>
              </a:lnSpc>
              <a:buFont typeface="Symbol" panose="05050102010706020507" pitchFamily="18" charset="2"/>
              <a:buNone/>
            </a:pPr>
            <a:endParaRPr lang="en-US" altLang="en-US" dirty="0"/>
          </a:p>
          <a:p>
            <a:pPr>
              <a:lnSpc>
                <a:spcPct val="90000"/>
              </a:lnSpc>
            </a:pPr>
            <a:r>
              <a:rPr lang="en-US" altLang="en-US" dirty="0"/>
              <a:t>Chairperson</a:t>
            </a:r>
          </a:p>
          <a:p>
            <a:pPr lvl="1">
              <a:lnSpc>
                <a:spcPct val="90000"/>
              </a:lnSpc>
            </a:pPr>
            <a:endParaRPr lang="en-US" altLang="en-US" sz="1000" dirty="0"/>
          </a:p>
          <a:p>
            <a:pPr lvl="1">
              <a:lnSpc>
                <a:spcPct val="90000"/>
              </a:lnSpc>
            </a:pPr>
            <a:r>
              <a:rPr lang="en-US" altLang="en-US" dirty="0"/>
              <a:t>Selected by majority vote of committee </a:t>
            </a:r>
          </a:p>
          <a:p>
            <a:pPr lvl="1">
              <a:lnSpc>
                <a:spcPct val="90000"/>
              </a:lnSpc>
              <a:buFont typeface="Symbol" panose="05050102010706020507" pitchFamily="18" charset="2"/>
              <a:buNone/>
            </a:pPr>
            <a:r>
              <a:rPr lang="en-US" altLang="en-US" dirty="0"/>
              <a:t>   members each year</a:t>
            </a:r>
          </a:p>
        </p:txBody>
      </p:sp>
    </p:spTree>
    <p:extLst>
      <p:ext uri="{BB962C8B-B14F-4D97-AF65-F5344CB8AC3E}">
        <p14:creationId xmlns:p14="http://schemas.microsoft.com/office/powerpoint/2010/main" val="2791403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609600" y="1265237"/>
            <a:ext cx="7696200" cy="4525963"/>
          </a:xfrm>
        </p:spPr>
        <p:txBody>
          <a:bodyPr/>
          <a:lstStyle/>
          <a:p>
            <a:pPr>
              <a:lnSpc>
                <a:spcPct val="90000"/>
              </a:lnSpc>
            </a:pPr>
            <a:r>
              <a:rPr lang="en-US" altLang="en-US" dirty="0"/>
              <a:t>Elected volunteers who exhibit safety commitment</a:t>
            </a:r>
          </a:p>
          <a:p>
            <a:pPr marL="0" indent="0">
              <a:lnSpc>
                <a:spcPct val="90000"/>
              </a:lnSpc>
              <a:buNone/>
            </a:pPr>
            <a:r>
              <a:rPr lang="en-US" altLang="en-US" sz="1000" dirty="0"/>
              <a:t> </a:t>
            </a:r>
          </a:p>
          <a:p>
            <a:pPr marL="0" indent="0">
              <a:lnSpc>
                <a:spcPct val="90000"/>
              </a:lnSpc>
              <a:buNone/>
            </a:pPr>
            <a:endParaRPr lang="en-US" altLang="en-US" sz="1000" dirty="0"/>
          </a:p>
          <a:p>
            <a:pPr>
              <a:lnSpc>
                <a:spcPct val="90000"/>
              </a:lnSpc>
            </a:pPr>
            <a:r>
              <a:rPr lang="en-US" altLang="en-US" dirty="0"/>
              <a:t>Represent all functional work areas</a:t>
            </a:r>
          </a:p>
          <a:p>
            <a:pPr>
              <a:lnSpc>
                <a:spcPct val="90000"/>
              </a:lnSpc>
            </a:pPr>
            <a:endParaRPr lang="en-US" altLang="en-US" sz="1400" dirty="0"/>
          </a:p>
          <a:p>
            <a:pPr>
              <a:lnSpc>
                <a:spcPct val="90000"/>
              </a:lnSpc>
            </a:pPr>
            <a:endParaRPr lang="en-US" altLang="en-US" sz="1400" dirty="0"/>
          </a:p>
          <a:p>
            <a:pPr>
              <a:lnSpc>
                <a:spcPct val="90000"/>
              </a:lnSpc>
            </a:pPr>
            <a:r>
              <a:rPr lang="en-US" altLang="en-US" dirty="0"/>
              <a:t>Rotation of members on and off of the committee</a:t>
            </a:r>
          </a:p>
          <a:p>
            <a:pPr>
              <a:lnSpc>
                <a:spcPct val="90000"/>
              </a:lnSpc>
            </a:pPr>
            <a:endParaRPr lang="en-US" altLang="en-US" sz="1400" dirty="0"/>
          </a:p>
          <a:p>
            <a:pPr>
              <a:lnSpc>
                <a:spcPct val="90000"/>
              </a:lnSpc>
            </a:pPr>
            <a:endParaRPr lang="en-US" altLang="en-US" sz="1400" dirty="0"/>
          </a:p>
          <a:p>
            <a:pPr>
              <a:lnSpc>
                <a:spcPct val="90000"/>
              </a:lnSpc>
            </a:pPr>
            <a:r>
              <a:rPr lang="en-US" altLang="en-US" dirty="0"/>
              <a:t>Members have the opportunity for safety development (training, certifications)</a:t>
            </a:r>
          </a:p>
          <a:p>
            <a:pPr>
              <a:lnSpc>
                <a:spcPct val="90000"/>
              </a:lnSpc>
            </a:pPr>
            <a:endParaRPr lang="en-US" altLang="en-US" sz="1000" dirty="0"/>
          </a:p>
          <a:p>
            <a:pPr lvl="1">
              <a:lnSpc>
                <a:spcPct val="90000"/>
              </a:lnSpc>
            </a:pPr>
            <a:r>
              <a:rPr lang="en-US" altLang="en-US" dirty="0"/>
              <a:t>First aid/CPR, forklift, MESH, ASC, 10 and 30 hour safety courses, first responder</a:t>
            </a:r>
          </a:p>
        </p:txBody>
      </p:sp>
      <p:sp>
        <p:nvSpPr>
          <p:cNvPr id="6" name="Rectangle 2">
            <a:extLst>
              <a:ext uri="{FF2B5EF4-FFF2-40B4-BE49-F238E27FC236}">
                <a16:creationId xmlns:a16="http://schemas.microsoft.com/office/drawing/2014/main" id="{2831C07E-9F3F-4058-BE65-F10586D7497E}"/>
              </a:ext>
            </a:extLst>
          </p:cNvPr>
          <p:cNvSpPr>
            <a:spLocks noGrp="1" noChangeArrowheads="1"/>
          </p:cNvSpPr>
          <p:nvPr>
            <p:ph type="title"/>
          </p:nvPr>
        </p:nvSpPr>
        <p:spPr>
          <a:xfrm>
            <a:off x="609600" y="457200"/>
            <a:ext cx="8382000" cy="553998"/>
          </a:xfrm>
        </p:spPr>
        <p:txBody>
          <a:bodyPr/>
          <a:lstStyle/>
          <a:p>
            <a:r>
              <a:rPr lang="en-US" altLang="en-US" dirty="0"/>
              <a:t>Committee Membership</a:t>
            </a:r>
          </a:p>
        </p:txBody>
      </p:sp>
    </p:spTree>
    <p:extLst>
      <p:ext uri="{BB962C8B-B14F-4D97-AF65-F5344CB8AC3E}">
        <p14:creationId xmlns:p14="http://schemas.microsoft.com/office/powerpoint/2010/main" val="1420818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Membership Structure</a:t>
            </a:r>
          </a:p>
        </p:txBody>
      </p:sp>
      <p:sp>
        <p:nvSpPr>
          <p:cNvPr id="27651" name="Rectangle 3"/>
          <p:cNvSpPr>
            <a:spLocks noGrp="1" noChangeArrowheads="1"/>
          </p:cNvSpPr>
          <p:nvPr>
            <p:ph type="body" idx="1"/>
          </p:nvPr>
        </p:nvSpPr>
        <p:spPr>
          <a:xfrm>
            <a:off x="609600" y="1143000"/>
            <a:ext cx="7696200" cy="4525963"/>
          </a:xfrm>
        </p:spPr>
        <p:txBody>
          <a:bodyPr/>
          <a:lstStyle/>
          <a:p>
            <a:pPr>
              <a:lnSpc>
                <a:spcPct val="90000"/>
              </a:lnSpc>
            </a:pPr>
            <a:r>
              <a:rPr lang="en-US" altLang="en-US" dirty="0"/>
              <a:t>Majority of members are “rank and file” employees</a:t>
            </a:r>
            <a:r>
              <a:rPr lang="en-US" altLang="en-US" sz="1000" dirty="0"/>
              <a:t> </a:t>
            </a:r>
          </a:p>
          <a:p>
            <a:pPr>
              <a:lnSpc>
                <a:spcPct val="90000"/>
              </a:lnSpc>
            </a:pPr>
            <a:endParaRPr lang="en-US" altLang="en-US" sz="1000" dirty="0"/>
          </a:p>
          <a:p>
            <a:pPr>
              <a:lnSpc>
                <a:spcPct val="90000"/>
              </a:lnSpc>
            </a:pPr>
            <a:endParaRPr lang="en-US" altLang="en-US" sz="1000" dirty="0"/>
          </a:p>
          <a:p>
            <a:pPr>
              <a:lnSpc>
                <a:spcPct val="90000"/>
              </a:lnSpc>
            </a:pPr>
            <a:r>
              <a:rPr lang="en-US" altLang="en-US" dirty="0"/>
              <a:t>Minimum of </a:t>
            </a:r>
            <a:r>
              <a:rPr lang="en-US" altLang="en-US" b="1" dirty="0"/>
              <a:t>one </a:t>
            </a:r>
            <a:r>
              <a:rPr lang="en-US" altLang="en-US" dirty="0"/>
              <a:t>management member to assure management support and activity facilitation</a:t>
            </a:r>
          </a:p>
          <a:p>
            <a:pPr>
              <a:lnSpc>
                <a:spcPct val="90000"/>
              </a:lnSpc>
            </a:pPr>
            <a:endParaRPr lang="en-US" altLang="en-US" sz="1000" dirty="0"/>
          </a:p>
          <a:p>
            <a:pPr>
              <a:lnSpc>
                <a:spcPct val="90000"/>
              </a:lnSpc>
            </a:pPr>
            <a:endParaRPr lang="en-US" altLang="en-US" sz="1000" dirty="0"/>
          </a:p>
          <a:p>
            <a:pPr>
              <a:lnSpc>
                <a:spcPct val="90000"/>
              </a:lnSpc>
            </a:pPr>
            <a:r>
              <a:rPr lang="en-US" altLang="en-US" dirty="0"/>
              <a:t>Member roles include </a:t>
            </a:r>
            <a:r>
              <a:rPr lang="en-US" altLang="en-US" b="1" dirty="0"/>
              <a:t>leader</a:t>
            </a:r>
            <a:r>
              <a:rPr lang="en-US" altLang="en-US" dirty="0"/>
              <a:t> (chairperson) and </a:t>
            </a:r>
            <a:r>
              <a:rPr lang="en-US" altLang="en-US" b="1" dirty="0"/>
              <a:t>scribe</a:t>
            </a:r>
          </a:p>
          <a:p>
            <a:pPr>
              <a:lnSpc>
                <a:spcPct val="90000"/>
              </a:lnSpc>
            </a:pPr>
            <a:endParaRPr lang="en-US" altLang="en-US" sz="1000" dirty="0"/>
          </a:p>
          <a:p>
            <a:pPr>
              <a:lnSpc>
                <a:spcPct val="90000"/>
              </a:lnSpc>
            </a:pPr>
            <a:endParaRPr lang="en-US" altLang="en-US" sz="1000" dirty="0"/>
          </a:p>
          <a:p>
            <a:pPr>
              <a:lnSpc>
                <a:spcPct val="90000"/>
              </a:lnSpc>
            </a:pPr>
            <a:r>
              <a:rPr lang="en-US" altLang="en-US" dirty="0"/>
              <a:t>Other committee sub-teams may be needed depending on worksite size and complexity (such as ergonomics and communications)</a:t>
            </a:r>
          </a:p>
          <a:p>
            <a:pPr>
              <a:lnSpc>
                <a:spcPct val="90000"/>
              </a:lnSpc>
            </a:pPr>
            <a:endParaRPr lang="en-US" altLang="en-US" dirty="0"/>
          </a:p>
        </p:txBody>
      </p:sp>
    </p:spTree>
    <p:extLst>
      <p:ext uri="{BB962C8B-B14F-4D97-AF65-F5344CB8AC3E}">
        <p14:creationId xmlns:p14="http://schemas.microsoft.com/office/powerpoint/2010/main" val="1578389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457200"/>
            <a:ext cx="8382000" cy="553998"/>
          </a:xfrm>
        </p:spPr>
        <p:txBody>
          <a:bodyPr/>
          <a:lstStyle/>
          <a:p>
            <a:r>
              <a:rPr lang="en-US" altLang="en-US" dirty="0"/>
              <a:t>Committee Resources</a:t>
            </a:r>
          </a:p>
        </p:txBody>
      </p:sp>
      <p:sp>
        <p:nvSpPr>
          <p:cNvPr id="27651" name="Rectangle 3"/>
          <p:cNvSpPr>
            <a:spLocks noGrp="1" noChangeArrowheads="1"/>
          </p:cNvSpPr>
          <p:nvPr>
            <p:ph type="body" idx="1"/>
          </p:nvPr>
        </p:nvSpPr>
        <p:spPr>
          <a:xfrm>
            <a:off x="609600" y="1295400"/>
            <a:ext cx="7696200" cy="4525963"/>
          </a:xfrm>
        </p:spPr>
        <p:txBody>
          <a:bodyPr/>
          <a:lstStyle/>
          <a:p>
            <a:pPr>
              <a:lnSpc>
                <a:spcPct val="90000"/>
              </a:lnSpc>
            </a:pPr>
            <a:r>
              <a:rPr lang="en-US" altLang="en-US" dirty="0"/>
              <a:t>Allocation of time for meetings, projects and inspections</a:t>
            </a:r>
          </a:p>
          <a:p>
            <a:pPr>
              <a:lnSpc>
                <a:spcPct val="90000"/>
              </a:lnSpc>
            </a:pPr>
            <a:endParaRPr lang="en-US" altLang="en-US" dirty="0"/>
          </a:p>
          <a:p>
            <a:pPr>
              <a:lnSpc>
                <a:spcPct val="90000"/>
              </a:lnSpc>
            </a:pPr>
            <a:r>
              <a:rPr lang="en-US" altLang="en-US" dirty="0"/>
              <a:t>Budget for committee development and needs</a:t>
            </a:r>
          </a:p>
          <a:p>
            <a:pPr lvl="1">
              <a:lnSpc>
                <a:spcPct val="90000"/>
              </a:lnSpc>
              <a:buFont typeface="Symbol" panose="05050102010706020507" pitchFamily="18" charset="2"/>
              <a:buNone/>
            </a:pPr>
            <a:endParaRPr lang="en-US" altLang="en-US" dirty="0"/>
          </a:p>
          <a:p>
            <a:pPr>
              <a:lnSpc>
                <a:spcPct val="90000"/>
              </a:lnSpc>
            </a:pPr>
            <a:r>
              <a:rPr lang="en-US" altLang="en-US" dirty="0"/>
              <a:t>Management support</a:t>
            </a:r>
          </a:p>
        </p:txBody>
      </p:sp>
      <p:grpSp>
        <p:nvGrpSpPr>
          <p:cNvPr id="5" name="Group 4"/>
          <p:cNvGrpSpPr/>
          <p:nvPr/>
        </p:nvGrpSpPr>
        <p:grpSpPr>
          <a:xfrm>
            <a:off x="559153" y="4029446"/>
            <a:ext cx="2528424" cy="1900237"/>
            <a:chOff x="5567010" y="3200400"/>
            <a:chExt cx="3348390" cy="2509837"/>
          </a:xfrm>
        </p:grpSpPr>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67010" y="3200400"/>
              <a:ext cx="3348390" cy="2509837"/>
            </a:xfrm>
            <a:prstGeom prst="rect">
              <a:avLst/>
            </a:prstGeom>
          </p:spPr>
        </p:pic>
        <p:sp>
          <p:nvSpPr>
            <p:cNvPr id="4" name="TextBox 3"/>
            <p:cNvSpPr txBox="1"/>
            <p:nvPr/>
          </p:nvSpPr>
          <p:spPr>
            <a:xfrm>
              <a:off x="6629400" y="5436720"/>
              <a:ext cx="1468672" cy="246221"/>
            </a:xfrm>
            <a:prstGeom prst="rect">
              <a:avLst/>
            </a:prstGeom>
            <a:noFill/>
          </p:spPr>
          <p:txBody>
            <a:bodyPr wrap="none" rtlCol="0">
              <a:spAutoFit/>
            </a:bodyPr>
            <a:lstStyle/>
            <a:p>
              <a:r>
                <a:rPr lang="en-US" sz="1000" u="none" dirty="0">
                  <a:latin typeface="+mn-lt"/>
                </a:rPr>
                <a:t>NCDOL Photo Library</a:t>
              </a:r>
            </a:p>
          </p:txBody>
        </p:sp>
      </p:grpSp>
      <p:grpSp>
        <p:nvGrpSpPr>
          <p:cNvPr id="12" name="Group 11"/>
          <p:cNvGrpSpPr/>
          <p:nvPr/>
        </p:nvGrpSpPr>
        <p:grpSpPr>
          <a:xfrm>
            <a:off x="3009900" y="4187448"/>
            <a:ext cx="2895600" cy="1592688"/>
            <a:chOff x="1972601" y="3276600"/>
            <a:chExt cx="4889502" cy="2667000"/>
          </a:xfrm>
        </p:grpSpPr>
        <p:pic>
          <p:nvPicPr>
            <p:cNvPr id="13" name="Picture 1"/>
            <p:cNvPicPr>
              <a:picLocks noChangeAspect="1"/>
            </p:cNvPicPr>
            <p:nvPr/>
          </p:nvPicPr>
          <p:blipFill>
            <a:blip r:embed="rId4" cstate="email">
              <a:extLst>
                <a:ext uri="{BEBA8EAE-BF5A-486C-A8C5-ECC9F3942E4B}">
                  <a14:imgProps xmlns:a14="http://schemas.microsoft.com/office/drawing/2010/main">
                    <a14:imgLayer r:embed="rId5">
                      <a14:imgEffect>
                        <a14:backgroundRemoval t="0" b="99737" l="0" r="100000">
                          <a14:foregroundMark x1="46264" y1="61053" x2="46264" y2="61053"/>
                          <a14:foregroundMark x1="47557" y1="60000" x2="47557" y2="60000"/>
                          <a14:foregroundMark x1="48851" y1="57895" x2="48851" y2="57895"/>
                          <a14:foregroundMark x1="49856" y1="56842" x2="49856" y2="56842"/>
                          <a14:foregroundMark x1="51437" y1="55000" x2="51437" y2="55000"/>
                          <a14:foregroundMark x1="52730" y1="53421" x2="52730" y2="53421"/>
                          <a14:foregroundMark x1="53736" y1="51842" x2="53736" y2="51842"/>
                          <a14:foregroundMark x1="54310" y1="50526" x2="54310" y2="50526"/>
                          <a14:foregroundMark x1="55603" y1="49211" x2="55603" y2="49211"/>
                          <a14:foregroundMark x1="57328" y1="47895" x2="57328" y2="47895"/>
                          <a14:foregroundMark x1="58190" y1="46316" x2="58190" y2="46316"/>
                          <a14:foregroundMark x1="60345" y1="43158" x2="60345" y2="43158"/>
                          <a14:foregroundMark x1="61782" y1="40789" x2="61782" y2="40789"/>
                          <a14:foregroundMark x1="63506" y1="39211" x2="63506" y2="39211"/>
                          <a14:foregroundMark x1="65230" y1="37895" x2="65230" y2="37895"/>
                          <a14:foregroundMark x1="66236" y1="36316" x2="66236" y2="36316"/>
                          <a14:foregroundMark x1="67241" y1="33947" x2="67241" y2="33947"/>
                          <a14:foregroundMark x1="69397" y1="31842" x2="69397" y2="31842"/>
                          <a14:foregroundMark x1="70690" y1="29737" x2="70690" y2="29737"/>
                          <a14:foregroundMark x1="72270" y1="28421" x2="72270" y2="28421"/>
                          <a14:foregroundMark x1="73132" y1="26842" x2="73132" y2="26842"/>
                          <a14:foregroundMark x1="72989" y1="23684" x2="72989" y2="23684"/>
                          <a14:foregroundMark x1="71552" y1="20789" x2="71552" y2="20789"/>
                          <a14:foregroundMark x1="70259" y1="18158" x2="70259" y2="18158"/>
                          <a14:foregroundMark x1="54167" y1="47105" x2="54167" y2="47105"/>
                          <a14:foregroundMark x1="71264" y1="23947" x2="71264" y2="23947"/>
                          <a14:backgroundMark x1="2011" y1="6053" x2="2011" y2="6053"/>
                          <a14:backgroundMark x1="13506" y1="33158" x2="13506" y2="33158"/>
                          <a14:backgroundMark x1="23707" y1="32632" x2="23707" y2="32632"/>
                          <a14:backgroundMark x1="31466" y1="36842" x2="31466" y2="36842"/>
                          <a14:backgroundMark x1="27586" y1="40789" x2="25718" y2="41842"/>
                          <a14:backgroundMark x1="24425" y1="43947" x2="24425" y2="43947"/>
                          <a14:backgroundMark x1="22270" y1="43158" x2="22701" y2="43947"/>
                          <a14:backgroundMark x1="22557" y1="43947" x2="22557" y2="43947"/>
                          <a14:backgroundMark x1="22270" y1="41579" x2="22270" y2="41579"/>
                          <a14:backgroundMark x1="22557" y1="38947" x2="23994" y2="37632"/>
                          <a14:backgroundMark x1="26149" y1="33421" x2="27155" y2="30789"/>
                          <a14:backgroundMark x1="27443" y1="29737" x2="28017" y2="29211"/>
                          <a14:backgroundMark x1="28448" y1="28684" x2="29167" y2="29737"/>
                          <a14:backgroundMark x1="33621" y1="24211" x2="34052" y2="24737"/>
                          <a14:backgroundMark x1="34052" y1="24737" x2="34052" y2="24737"/>
                          <a14:backgroundMark x1="34195" y1="24737" x2="34195" y2="24737"/>
                          <a14:backgroundMark x1="11782" y1="55789" x2="11782" y2="55789"/>
                          <a14:backgroundMark x1="10489" y1="60263" x2="10489" y2="60263"/>
                          <a14:backgroundMark x1="11063" y1="66053" x2="11207" y2="66316"/>
                          <a14:backgroundMark x1="11494" y1="68947" x2="11494" y2="68947"/>
                          <a14:backgroundMark x1="33046" y1="46842" x2="33046" y2="46842"/>
                        </a14:backgroundRemoval>
                      </a14:imgEffect>
                    </a14:imgLayer>
                  </a14:imgProps>
                </a:ext>
                <a:ext uri="{28A0092B-C50C-407E-A947-70E740481C1C}">
                  <a14:useLocalDpi xmlns:a14="http://schemas.microsoft.com/office/drawing/2010/main"/>
                </a:ext>
              </a:extLst>
            </a:blip>
            <a:srcRect/>
            <a:stretch>
              <a:fillRect/>
            </a:stretch>
          </p:blipFill>
          <p:spPr bwMode="auto">
            <a:xfrm>
              <a:off x="1972601" y="3276600"/>
              <a:ext cx="488950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a:off x="4038600" y="5636260"/>
              <a:ext cx="1426994" cy="246221"/>
            </a:xfrm>
            <a:prstGeom prst="rect">
              <a:avLst/>
            </a:prstGeom>
            <a:noFill/>
          </p:spPr>
          <p:txBody>
            <a:bodyPr wrap="none" rtlCol="0">
              <a:spAutoFit/>
            </a:bodyPr>
            <a:lstStyle/>
            <a:p>
              <a:r>
                <a:rPr lang="en-US" sz="1000" u="none" dirty="0">
                  <a:latin typeface="+mj-lt"/>
                  <a:cs typeface="Rod" panose="02030509050101010101" pitchFamily="49" charset="-79"/>
                </a:rPr>
                <a:t>NCDOL Photo Library</a:t>
              </a:r>
            </a:p>
          </p:txBody>
        </p:sp>
      </p:grpSp>
      <p:pic>
        <p:nvPicPr>
          <p:cNvPr id="9" name="Picture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092973" y="4295768"/>
            <a:ext cx="1916700" cy="1367591"/>
          </a:xfrm>
          <a:prstGeom prst="rect">
            <a:avLst/>
          </a:prstGeom>
        </p:spPr>
      </p:pic>
    </p:spTree>
    <p:extLst>
      <p:ext uri="{BB962C8B-B14F-4D97-AF65-F5344CB8AC3E}">
        <p14:creationId xmlns:p14="http://schemas.microsoft.com/office/powerpoint/2010/main" val="344411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Committee Goals</a:t>
            </a:r>
          </a:p>
        </p:txBody>
      </p:sp>
      <p:sp>
        <p:nvSpPr>
          <p:cNvPr id="25603" name="Rectangle 3"/>
          <p:cNvSpPr>
            <a:spLocks noGrp="1" noChangeArrowheads="1"/>
          </p:cNvSpPr>
          <p:nvPr>
            <p:ph type="body" idx="1"/>
          </p:nvPr>
        </p:nvSpPr>
        <p:spPr>
          <a:xfrm>
            <a:off x="609600" y="1371600"/>
            <a:ext cx="8001000" cy="3352800"/>
          </a:xfrm>
        </p:spPr>
        <p:txBody>
          <a:bodyPr/>
          <a:lstStyle/>
          <a:p>
            <a:pPr>
              <a:lnSpc>
                <a:spcPct val="90000"/>
              </a:lnSpc>
            </a:pPr>
            <a:r>
              <a:rPr lang="en-US" altLang="en-US" dirty="0"/>
              <a:t>Employees and management work together toward specific, measurable goals, such as:</a:t>
            </a:r>
          </a:p>
          <a:p>
            <a:pPr>
              <a:lnSpc>
                <a:spcPct val="90000"/>
              </a:lnSpc>
              <a:buFont typeface="Wingdings" panose="05000000000000000000" pitchFamily="2" charset="2"/>
              <a:buNone/>
            </a:pPr>
            <a:endParaRPr lang="en-US" altLang="en-US" dirty="0"/>
          </a:p>
          <a:p>
            <a:pPr lvl="1">
              <a:lnSpc>
                <a:spcPct val="90000"/>
              </a:lnSpc>
            </a:pPr>
            <a:r>
              <a:rPr lang="en-US" altLang="en-US" dirty="0"/>
              <a:t>Identify safety problems and develop solutions</a:t>
            </a:r>
          </a:p>
          <a:p>
            <a:pPr lvl="1">
              <a:lnSpc>
                <a:spcPct val="90000"/>
              </a:lnSpc>
              <a:buFont typeface="Symbol" panose="05050102010706020507" pitchFamily="18" charset="2"/>
              <a:buNone/>
            </a:pPr>
            <a:endParaRPr lang="en-US" altLang="en-US" sz="2800" dirty="0"/>
          </a:p>
          <a:p>
            <a:pPr lvl="1">
              <a:lnSpc>
                <a:spcPct val="90000"/>
              </a:lnSpc>
            </a:pPr>
            <a:r>
              <a:rPr lang="en-US" altLang="en-US" dirty="0"/>
              <a:t>Review incident reports for causes, trends</a:t>
            </a:r>
          </a:p>
          <a:p>
            <a:pPr lvl="1">
              <a:lnSpc>
                <a:spcPct val="90000"/>
              </a:lnSpc>
              <a:buFont typeface="Symbol" panose="05050102010706020507" pitchFamily="18" charset="2"/>
              <a:buNone/>
            </a:pPr>
            <a:endParaRPr lang="en-US" altLang="en-US" sz="2800" dirty="0"/>
          </a:p>
          <a:p>
            <a:pPr lvl="1">
              <a:lnSpc>
                <a:spcPct val="90000"/>
              </a:lnSpc>
            </a:pPr>
            <a:r>
              <a:rPr lang="en-US" altLang="en-US" dirty="0"/>
              <a:t>Evaluate the safety program’s effectiveness</a:t>
            </a:r>
          </a:p>
        </p:txBody>
      </p:sp>
    </p:spTree>
    <p:extLst>
      <p:ext uri="{BB962C8B-B14F-4D97-AF65-F5344CB8AC3E}">
        <p14:creationId xmlns:p14="http://schemas.microsoft.com/office/powerpoint/2010/main" val="3449554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599" y="2209800"/>
            <a:ext cx="7924800" cy="1046440"/>
          </a:xfrm>
        </p:spPr>
        <p:txBody>
          <a:bodyPr/>
          <a:lstStyle/>
          <a:p>
            <a:pPr algn="ctr"/>
            <a:r>
              <a:rPr lang="en-US" altLang="en-US" sz="3400" dirty="0"/>
              <a:t>Are all employers required by law to have a Safety Committee?</a:t>
            </a:r>
          </a:p>
        </p:txBody>
      </p:sp>
      <p:sp>
        <p:nvSpPr>
          <p:cNvPr id="2" name="TextBox 1"/>
          <p:cNvSpPr txBox="1"/>
          <p:nvPr/>
        </p:nvSpPr>
        <p:spPr>
          <a:xfrm>
            <a:off x="4171889" y="3886200"/>
            <a:ext cx="800219" cy="646331"/>
          </a:xfrm>
          <a:prstGeom prst="rect">
            <a:avLst/>
          </a:prstGeom>
          <a:noFill/>
        </p:spPr>
        <p:txBody>
          <a:bodyPr wrap="square" rtlCol="0">
            <a:spAutoFit/>
          </a:bodyPr>
          <a:lstStyle/>
          <a:p>
            <a:r>
              <a:rPr lang="en-US" b="1" u="none" dirty="0">
                <a:solidFill>
                  <a:srgbClr val="FF0000"/>
                </a:solidFill>
                <a:latin typeface="+mj-lt"/>
                <a:cs typeface="Rod" panose="02030509050101010101" pitchFamily="49" charset="-79"/>
              </a:rPr>
              <a:t>No</a:t>
            </a:r>
          </a:p>
        </p:txBody>
      </p:sp>
    </p:spTree>
    <p:extLst>
      <p:ext uri="{BB962C8B-B14F-4D97-AF65-F5344CB8AC3E}">
        <p14:creationId xmlns:p14="http://schemas.microsoft.com/office/powerpoint/2010/main" val="167648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t>Annual Goals and Objectives</a:t>
            </a:r>
          </a:p>
        </p:txBody>
      </p:sp>
      <p:sp>
        <p:nvSpPr>
          <p:cNvPr id="25603" name="Rectangle 3"/>
          <p:cNvSpPr>
            <a:spLocks noGrp="1" noChangeArrowheads="1"/>
          </p:cNvSpPr>
          <p:nvPr>
            <p:ph type="body" idx="1"/>
          </p:nvPr>
        </p:nvSpPr>
        <p:spPr>
          <a:xfrm>
            <a:off x="533400" y="1219200"/>
            <a:ext cx="8001000" cy="4525963"/>
          </a:xfrm>
        </p:spPr>
        <p:txBody>
          <a:bodyPr/>
          <a:lstStyle/>
          <a:p>
            <a:pPr>
              <a:lnSpc>
                <a:spcPct val="90000"/>
              </a:lnSpc>
            </a:pPr>
            <a:r>
              <a:rPr lang="en-US" altLang="en-US" dirty="0"/>
              <a:t>Set pro-active goals and measure progress</a:t>
            </a:r>
          </a:p>
          <a:p>
            <a:pPr>
              <a:lnSpc>
                <a:spcPct val="90000"/>
              </a:lnSpc>
            </a:pPr>
            <a:endParaRPr lang="en-US" altLang="en-US" dirty="0"/>
          </a:p>
          <a:p>
            <a:pPr lvl="1">
              <a:lnSpc>
                <a:spcPct val="90000"/>
              </a:lnSpc>
            </a:pPr>
            <a:r>
              <a:rPr lang="en-US" altLang="en-US" dirty="0"/>
              <a:t>Inspections/audits</a:t>
            </a:r>
          </a:p>
          <a:p>
            <a:pPr lvl="1">
              <a:lnSpc>
                <a:spcPct val="90000"/>
              </a:lnSpc>
            </a:pPr>
            <a:endParaRPr lang="en-US" altLang="en-US" dirty="0"/>
          </a:p>
          <a:p>
            <a:pPr lvl="1">
              <a:lnSpc>
                <a:spcPct val="90000"/>
              </a:lnSpc>
            </a:pPr>
            <a:r>
              <a:rPr lang="en-US" altLang="en-US" dirty="0"/>
              <a:t>Projects</a:t>
            </a:r>
          </a:p>
          <a:p>
            <a:pPr lvl="1">
              <a:lnSpc>
                <a:spcPct val="90000"/>
              </a:lnSpc>
            </a:pPr>
            <a:endParaRPr lang="en-US" altLang="en-US" dirty="0"/>
          </a:p>
          <a:p>
            <a:pPr lvl="1">
              <a:lnSpc>
                <a:spcPct val="90000"/>
              </a:lnSpc>
            </a:pPr>
            <a:r>
              <a:rPr lang="en-US" altLang="en-US" dirty="0"/>
              <a:t>Member development</a:t>
            </a:r>
          </a:p>
          <a:p>
            <a:pPr lvl="1">
              <a:lnSpc>
                <a:spcPct val="90000"/>
              </a:lnSpc>
            </a:pPr>
            <a:endParaRPr lang="en-US" altLang="en-US" dirty="0"/>
          </a:p>
          <a:p>
            <a:pPr lvl="1">
              <a:lnSpc>
                <a:spcPct val="90000"/>
              </a:lnSpc>
            </a:pPr>
            <a:r>
              <a:rPr lang="en-US" altLang="en-US" dirty="0"/>
              <a:t>Recommendations</a:t>
            </a:r>
          </a:p>
          <a:p>
            <a:pPr lvl="1">
              <a:lnSpc>
                <a:spcPct val="90000"/>
              </a:lnSpc>
            </a:pPr>
            <a:endParaRPr lang="en-US" altLang="en-US" dirty="0"/>
          </a:p>
          <a:p>
            <a:pPr lvl="1">
              <a:lnSpc>
                <a:spcPct val="90000"/>
              </a:lnSpc>
            </a:pPr>
            <a:r>
              <a:rPr lang="en-US" altLang="en-US" dirty="0"/>
              <a:t>Communications</a:t>
            </a:r>
          </a:p>
          <a:p>
            <a:pPr lvl="1">
              <a:lnSpc>
                <a:spcPct val="90000"/>
              </a:lnSpc>
            </a:pPr>
            <a:endParaRPr lang="en-US" altLang="en-US" dirty="0"/>
          </a:p>
          <a:p>
            <a:pPr lvl="1">
              <a:lnSpc>
                <a:spcPct val="90000"/>
              </a:lnSpc>
            </a:pPr>
            <a:r>
              <a:rPr lang="en-US" altLang="en-US" dirty="0"/>
              <a:t>Continuous improvement</a:t>
            </a:r>
          </a:p>
        </p:txBody>
      </p:sp>
    </p:spTree>
    <p:extLst>
      <p:ext uri="{BB962C8B-B14F-4D97-AF65-F5344CB8AC3E}">
        <p14:creationId xmlns:p14="http://schemas.microsoft.com/office/powerpoint/2010/main" val="760855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457200"/>
            <a:ext cx="8382000" cy="553998"/>
          </a:xfrm>
        </p:spPr>
        <p:txBody>
          <a:bodyPr/>
          <a:lstStyle/>
          <a:p>
            <a:r>
              <a:rPr lang="en-US" altLang="en-US" dirty="0"/>
              <a:t>Committee Responsibilities</a:t>
            </a:r>
          </a:p>
        </p:txBody>
      </p:sp>
      <p:sp>
        <p:nvSpPr>
          <p:cNvPr id="29699" name="Rectangle 3"/>
          <p:cNvSpPr>
            <a:spLocks noGrp="1" noChangeArrowheads="1"/>
          </p:cNvSpPr>
          <p:nvPr>
            <p:ph type="body" idx="1"/>
          </p:nvPr>
        </p:nvSpPr>
        <p:spPr>
          <a:xfrm>
            <a:off x="533400" y="1295400"/>
            <a:ext cx="8153400" cy="4525963"/>
          </a:xfrm>
        </p:spPr>
        <p:txBody>
          <a:bodyPr/>
          <a:lstStyle/>
          <a:p>
            <a:r>
              <a:rPr lang="en-US" altLang="en-US" dirty="0"/>
              <a:t>Meet monthly or at other appropriate interval</a:t>
            </a:r>
          </a:p>
          <a:p>
            <a:endParaRPr lang="en-US" altLang="en-US" dirty="0"/>
          </a:p>
          <a:p>
            <a:r>
              <a:rPr lang="en-US" altLang="en-US" dirty="0"/>
              <a:t>Conduct inspections and assure other safety inspections are properly conducted</a:t>
            </a:r>
          </a:p>
          <a:p>
            <a:endParaRPr lang="en-US" altLang="en-US" dirty="0"/>
          </a:p>
          <a:p>
            <a:r>
              <a:rPr lang="en-US" altLang="en-US" dirty="0"/>
              <a:t>Communicate with employees they represent on safety issues</a:t>
            </a:r>
          </a:p>
          <a:p>
            <a:endParaRPr lang="en-US" altLang="en-US" dirty="0"/>
          </a:p>
          <a:p>
            <a:r>
              <a:rPr lang="en-US" altLang="en-US" dirty="0"/>
              <a:t>Encourage safe work practices among co-workers</a:t>
            </a:r>
          </a:p>
        </p:txBody>
      </p:sp>
    </p:spTree>
    <p:extLst>
      <p:ext uri="{BB962C8B-B14F-4D97-AF65-F5344CB8AC3E}">
        <p14:creationId xmlns:p14="http://schemas.microsoft.com/office/powerpoint/2010/main" val="21591026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57400" y="2321004"/>
            <a:ext cx="5029200" cy="1231106"/>
          </a:xfrm>
        </p:spPr>
        <p:txBody>
          <a:bodyPr/>
          <a:lstStyle/>
          <a:p>
            <a:r>
              <a:rPr lang="en-US" altLang="en-US" sz="4000" dirty="0"/>
              <a:t>Committee Actions</a:t>
            </a:r>
          </a:p>
        </p:txBody>
      </p:sp>
      <p:sp>
        <p:nvSpPr>
          <p:cNvPr id="5" name="Rectangle 2"/>
          <p:cNvSpPr txBox="1">
            <a:spLocks noChangeArrowheads="1"/>
          </p:cNvSpPr>
          <p:nvPr/>
        </p:nvSpPr>
        <p:spPr bwMode="gray">
          <a:xfrm>
            <a:off x="1828800" y="3429000"/>
            <a:ext cx="603365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6038" tIns="0" rIns="46038" bIns="0" numCol="1" anchor="t" anchorCtr="0" compatLnSpc="1">
            <a:prstTxWarp prst="textNoShape">
              <a:avLst/>
            </a:prstTxWarp>
            <a:spAutoFit/>
          </a:bodyPr>
          <a:lstStyle>
            <a:lvl1pPr algn="l" rtl="0" eaLnBrk="0" fontAlgn="base" hangingPunct="0">
              <a:spcBef>
                <a:spcPct val="0"/>
              </a:spcBef>
              <a:spcAft>
                <a:spcPct val="0"/>
              </a:spcAft>
              <a:defRPr sz="3600" b="1">
                <a:solidFill>
                  <a:srgbClr val="012D9A"/>
                </a:solidFill>
                <a:latin typeface="+mj-lt"/>
                <a:ea typeface="+mj-ea"/>
                <a:cs typeface="+mj-cs"/>
              </a:defRPr>
            </a:lvl1pPr>
            <a:lvl2pPr algn="l" rtl="0" eaLnBrk="0" fontAlgn="base" hangingPunct="0">
              <a:spcBef>
                <a:spcPct val="0"/>
              </a:spcBef>
              <a:spcAft>
                <a:spcPct val="0"/>
              </a:spcAft>
              <a:defRPr sz="3600" b="1">
                <a:solidFill>
                  <a:srgbClr val="012D9A"/>
                </a:solidFill>
                <a:latin typeface="Arial" charset="0"/>
              </a:defRPr>
            </a:lvl2pPr>
            <a:lvl3pPr algn="l" rtl="0" eaLnBrk="0" fontAlgn="base" hangingPunct="0">
              <a:spcBef>
                <a:spcPct val="0"/>
              </a:spcBef>
              <a:spcAft>
                <a:spcPct val="0"/>
              </a:spcAft>
              <a:defRPr sz="3600" b="1">
                <a:solidFill>
                  <a:srgbClr val="012D9A"/>
                </a:solidFill>
                <a:latin typeface="Arial" charset="0"/>
              </a:defRPr>
            </a:lvl3pPr>
            <a:lvl4pPr algn="l" rtl="0" eaLnBrk="0" fontAlgn="base" hangingPunct="0">
              <a:spcBef>
                <a:spcPct val="0"/>
              </a:spcBef>
              <a:spcAft>
                <a:spcPct val="0"/>
              </a:spcAft>
              <a:defRPr sz="3600" b="1">
                <a:solidFill>
                  <a:srgbClr val="012D9A"/>
                </a:solidFill>
                <a:latin typeface="Arial" charset="0"/>
              </a:defRPr>
            </a:lvl4pPr>
            <a:lvl5pPr algn="l" rtl="0" eaLnBrk="0" fontAlgn="base" hangingPunct="0">
              <a:spcBef>
                <a:spcPct val="0"/>
              </a:spcBef>
              <a:spcAft>
                <a:spcPct val="0"/>
              </a:spcAft>
              <a:defRPr sz="3600" b="1">
                <a:solidFill>
                  <a:srgbClr val="012D9A"/>
                </a:solidFill>
                <a:latin typeface="Arial" charset="0"/>
              </a:defRPr>
            </a:lvl5pPr>
            <a:lvl6pPr marL="457200" algn="l" rtl="0" eaLnBrk="0" fontAlgn="base" hangingPunct="0">
              <a:spcBef>
                <a:spcPct val="0"/>
              </a:spcBef>
              <a:spcAft>
                <a:spcPct val="0"/>
              </a:spcAft>
              <a:defRPr sz="3600" b="1">
                <a:solidFill>
                  <a:srgbClr val="012D9A"/>
                </a:solidFill>
                <a:latin typeface="Arial" charset="0"/>
              </a:defRPr>
            </a:lvl6pPr>
            <a:lvl7pPr marL="914400" algn="l" rtl="0" eaLnBrk="0" fontAlgn="base" hangingPunct="0">
              <a:spcBef>
                <a:spcPct val="0"/>
              </a:spcBef>
              <a:spcAft>
                <a:spcPct val="0"/>
              </a:spcAft>
              <a:defRPr sz="3600" b="1">
                <a:solidFill>
                  <a:srgbClr val="012D9A"/>
                </a:solidFill>
                <a:latin typeface="Arial" charset="0"/>
              </a:defRPr>
            </a:lvl7pPr>
            <a:lvl8pPr marL="1371600" algn="l" rtl="0" eaLnBrk="0" fontAlgn="base" hangingPunct="0">
              <a:spcBef>
                <a:spcPct val="0"/>
              </a:spcBef>
              <a:spcAft>
                <a:spcPct val="0"/>
              </a:spcAft>
              <a:defRPr sz="3600" b="1">
                <a:solidFill>
                  <a:srgbClr val="012D9A"/>
                </a:solidFill>
                <a:latin typeface="Arial" charset="0"/>
              </a:defRPr>
            </a:lvl8pPr>
            <a:lvl9pPr marL="1828800" algn="l" rtl="0" eaLnBrk="0" fontAlgn="base" hangingPunct="0">
              <a:spcBef>
                <a:spcPct val="0"/>
              </a:spcBef>
              <a:spcAft>
                <a:spcPct val="0"/>
              </a:spcAft>
              <a:defRPr sz="3600" b="1">
                <a:solidFill>
                  <a:srgbClr val="012D9A"/>
                </a:solidFill>
                <a:latin typeface="Arial" charset="0"/>
              </a:defRPr>
            </a:lvl9pPr>
          </a:lstStyle>
          <a:p>
            <a:r>
              <a:rPr lang="en-US" altLang="en-US" sz="3200" u="none" kern="0" dirty="0"/>
              <a:t>“Not just talking, but doing”</a:t>
            </a:r>
          </a:p>
        </p:txBody>
      </p:sp>
    </p:spTree>
    <p:extLst>
      <p:ext uri="{BB962C8B-B14F-4D97-AF65-F5344CB8AC3E}">
        <p14:creationId xmlns:p14="http://schemas.microsoft.com/office/powerpoint/2010/main" val="792878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76200"/>
            <a:ext cx="8382000" cy="984885"/>
          </a:xfrm>
        </p:spPr>
        <p:txBody>
          <a:bodyPr/>
          <a:lstStyle/>
          <a:p>
            <a:r>
              <a:rPr lang="en-US" altLang="en-US" sz="3200" dirty="0"/>
              <a:t>Conduct Safety Inspections and Ensure Issue Closure</a:t>
            </a:r>
          </a:p>
        </p:txBody>
      </p:sp>
      <p:sp>
        <p:nvSpPr>
          <p:cNvPr id="29699" name="Rectangle 3"/>
          <p:cNvSpPr>
            <a:spLocks noGrp="1" noChangeArrowheads="1"/>
          </p:cNvSpPr>
          <p:nvPr>
            <p:ph type="body" idx="1"/>
          </p:nvPr>
        </p:nvSpPr>
        <p:spPr>
          <a:xfrm>
            <a:off x="533400" y="1066800"/>
            <a:ext cx="8153400" cy="4525963"/>
          </a:xfrm>
        </p:spPr>
        <p:txBody>
          <a:bodyPr/>
          <a:lstStyle/>
          <a:p>
            <a:pPr>
              <a:lnSpc>
                <a:spcPct val="150000"/>
              </a:lnSpc>
            </a:pPr>
            <a:r>
              <a:rPr lang="en-US" altLang="en-US" dirty="0"/>
              <a:t>Conduct monthly area inspections</a:t>
            </a:r>
          </a:p>
          <a:p>
            <a:pPr lvl="1"/>
            <a:r>
              <a:rPr lang="en-US" altLang="en-US" dirty="0"/>
              <a:t>Inspection sub-teams and inspection areas rotate</a:t>
            </a:r>
          </a:p>
          <a:p>
            <a:pPr lvl="1"/>
            <a:endParaRPr lang="en-US" altLang="en-US" sz="2000" dirty="0"/>
          </a:p>
          <a:p>
            <a:pPr lvl="1"/>
            <a:r>
              <a:rPr lang="en-US" altLang="en-US" dirty="0"/>
              <a:t>Inspect outside of monthly committee meeting</a:t>
            </a:r>
          </a:p>
          <a:p>
            <a:pPr lvl="1"/>
            <a:endParaRPr lang="en-US" altLang="en-US" sz="2000" dirty="0"/>
          </a:p>
          <a:p>
            <a:pPr lvl="1"/>
            <a:r>
              <a:rPr lang="en-US" altLang="en-US" dirty="0"/>
              <a:t>Document inspections</a:t>
            </a:r>
          </a:p>
          <a:p>
            <a:pPr lvl="1"/>
            <a:endParaRPr lang="en-US" altLang="en-US" sz="2000" dirty="0"/>
          </a:p>
          <a:p>
            <a:pPr lvl="1"/>
            <a:r>
              <a:rPr lang="en-US" altLang="en-US" dirty="0"/>
              <a:t>Immediately abate findings or assign to proper personnel in commitment tracking system</a:t>
            </a:r>
          </a:p>
          <a:p>
            <a:pPr lvl="1"/>
            <a:endParaRPr lang="en-US" altLang="en-US" sz="2000" dirty="0"/>
          </a:p>
          <a:p>
            <a:pPr lvl="1"/>
            <a:r>
              <a:rPr lang="en-US" altLang="en-US" dirty="0"/>
              <a:t>Note unsafe behaviors and conditions</a:t>
            </a:r>
          </a:p>
          <a:p>
            <a:pPr lvl="1"/>
            <a:endParaRPr lang="en-US" altLang="en-US" sz="2000" dirty="0"/>
          </a:p>
          <a:p>
            <a:pPr lvl="1"/>
            <a:r>
              <a:rPr lang="en-US" altLang="en-US" dirty="0"/>
              <a:t>Note non-safety issues</a:t>
            </a:r>
          </a:p>
          <a:p>
            <a:pPr lvl="1"/>
            <a:endParaRPr lang="en-US" altLang="en-US" dirty="0"/>
          </a:p>
        </p:txBody>
      </p:sp>
    </p:spTree>
    <p:extLst>
      <p:ext uri="{BB962C8B-B14F-4D97-AF65-F5344CB8AC3E}">
        <p14:creationId xmlns:p14="http://schemas.microsoft.com/office/powerpoint/2010/main" val="243572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4791" y="457200"/>
            <a:ext cx="8382000" cy="553998"/>
          </a:xfrm>
        </p:spPr>
        <p:txBody>
          <a:bodyPr/>
          <a:lstStyle/>
          <a:p>
            <a:r>
              <a:rPr lang="en-US" altLang="en-US" dirty="0"/>
              <a:t>Educate Committee Members</a:t>
            </a:r>
          </a:p>
        </p:txBody>
      </p:sp>
      <p:sp>
        <p:nvSpPr>
          <p:cNvPr id="29699" name="Rectangle 3"/>
          <p:cNvSpPr>
            <a:spLocks noGrp="1" noChangeArrowheads="1"/>
          </p:cNvSpPr>
          <p:nvPr>
            <p:ph type="body" idx="1"/>
          </p:nvPr>
        </p:nvSpPr>
        <p:spPr>
          <a:xfrm>
            <a:off x="582333" y="1371600"/>
            <a:ext cx="8153400" cy="4525963"/>
          </a:xfrm>
        </p:spPr>
        <p:txBody>
          <a:bodyPr/>
          <a:lstStyle/>
          <a:p>
            <a:r>
              <a:rPr lang="en-US" altLang="en-US" dirty="0"/>
              <a:t>How good are inspections if members cannot recognize unsafe behaviors and conditions?</a:t>
            </a:r>
          </a:p>
          <a:p>
            <a:endParaRPr lang="en-US" altLang="en-US" dirty="0"/>
          </a:p>
          <a:p>
            <a:r>
              <a:rPr lang="en-US" altLang="en-US" dirty="0"/>
              <a:t>Develop member safety knowledge and skills </a:t>
            </a:r>
          </a:p>
          <a:p>
            <a:pPr lvl="1"/>
            <a:endParaRPr lang="en-US" altLang="en-US" sz="800" dirty="0"/>
          </a:p>
          <a:p>
            <a:pPr lvl="1"/>
            <a:r>
              <a:rPr lang="en-US" altLang="en-US" dirty="0"/>
              <a:t>Send members to OSHA classes/events:</a:t>
            </a:r>
          </a:p>
          <a:p>
            <a:pPr lvl="2"/>
            <a:r>
              <a:rPr lang="en-US" altLang="en-US" dirty="0"/>
              <a:t>OSHA 510 and OSHA 511</a:t>
            </a:r>
          </a:p>
          <a:p>
            <a:pPr lvl="2"/>
            <a:r>
              <a:rPr lang="en-US" altLang="en-US" dirty="0"/>
              <a:t>Advanced Safety Certificate (ASC)</a:t>
            </a:r>
          </a:p>
          <a:p>
            <a:pPr lvl="2"/>
            <a:r>
              <a:rPr lang="en-US" altLang="en-US" dirty="0"/>
              <a:t>Manager of Environmental Safety and Health (MESH)</a:t>
            </a:r>
          </a:p>
          <a:p>
            <a:pPr lvl="2"/>
            <a:r>
              <a:rPr lang="en-US" altLang="en-US" dirty="0"/>
              <a:t>OSHA 10 and 30 Hour Classes (General Industry and Construction)</a:t>
            </a:r>
          </a:p>
          <a:p>
            <a:pPr lvl="2"/>
            <a:r>
              <a:rPr lang="en-US" altLang="en-US" dirty="0"/>
              <a:t>Safety Schools, Conferences, Congresses and Conventions</a:t>
            </a:r>
          </a:p>
        </p:txBody>
      </p:sp>
    </p:spTree>
    <p:extLst>
      <p:ext uri="{BB962C8B-B14F-4D97-AF65-F5344CB8AC3E}">
        <p14:creationId xmlns:p14="http://schemas.microsoft.com/office/powerpoint/2010/main" val="7232053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3400" y="457200"/>
            <a:ext cx="8382000" cy="553998"/>
          </a:xfrm>
        </p:spPr>
        <p:txBody>
          <a:bodyPr/>
          <a:lstStyle/>
          <a:p>
            <a:r>
              <a:rPr lang="en-US" altLang="en-US" dirty="0"/>
              <a:t>Communicate Issues and Successes</a:t>
            </a:r>
          </a:p>
        </p:txBody>
      </p:sp>
      <p:sp>
        <p:nvSpPr>
          <p:cNvPr id="29699" name="Rectangle 3"/>
          <p:cNvSpPr>
            <a:spLocks noGrp="1" noChangeArrowheads="1"/>
          </p:cNvSpPr>
          <p:nvPr>
            <p:ph type="body" idx="1"/>
          </p:nvPr>
        </p:nvSpPr>
        <p:spPr>
          <a:xfrm>
            <a:off x="584791" y="1061085"/>
            <a:ext cx="8153400" cy="4525963"/>
          </a:xfrm>
        </p:spPr>
        <p:txBody>
          <a:bodyPr/>
          <a:lstStyle/>
          <a:p>
            <a:pPr>
              <a:lnSpc>
                <a:spcPct val="200000"/>
              </a:lnSpc>
            </a:pPr>
            <a:r>
              <a:rPr lang="en-US" altLang="en-US" dirty="0"/>
              <a:t>Employee newsletter</a:t>
            </a:r>
          </a:p>
          <a:p>
            <a:pPr>
              <a:lnSpc>
                <a:spcPct val="200000"/>
              </a:lnSpc>
            </a:pPr>
            <a:r>
              <a:rPr lang="en-US" altLang="en-US" dirty="0"/>
              <a:t>Facility meetings</a:t>
            </a:r>
          </a:p>
          <a:p>
            <a:pPr>
              <a:lnSpc>
                <a:spcPct val="200000"/>
              </a:lnSpc>
            </a:pPr>
            <a:r>
              <a:rPr lang="en-US" altLang="en-US" dirty="0"/>
              <a:t>Bulletin boards</a:t>
            </a:r>
          </a:p>
          <a:p>
            <a:pPr>
              <a:lnSpc>
                <a:spcPct val="200000"/>
              </a:lnSpc>
            </a:pPr>
            <a:r>
              <a:rPr lang="en-US" altLang="en-US" dirty="0"/>
              <a:t>Video displays</a:t>
            </a:r>
          </a:p>
          <a:p>
            <a:pPr>
              <a:lnSpc>
                <a:spcPct val="200000"/>
              </a:lnSpc>
            </a:pPr>
            <a:r>
              <a:rPr lang="en-US" altLang="en-US" dirty="0"/>
              <a:t>Table toppers in eating areas</a:t>
            </a:r>
          </a:p>
        </p:txBody>
      </p:sp>
    </p:spTree>
    <p:extLst>
      <p:ext uri="{BB962C8B-B14F-4D97-AF65-F5344CB8AC3E}">
        <p14:creationId xmlns:p14="http://schemas.microsoft.com/office/powerpoint/2010/main" val="14725466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4791" y="457200"/>
            <a:ext cx="8382000" cy="492443"/>
          </a:xfrm>
        </p:spPr>
        <p:txBody>
          <a:bodyPr/>
          <a:lstStyle/>
          <a:p>
            <a:r>
              <a:rPr lang="en-US" altLang="en-US" sz="3200" dirty="0"/>
              <a:t>Encourage &amp; Model Safe Work Practices</a:t>
            </a:r>
          </a:p>
        </p:txBody>
      </p:sp>
      <p:sp>
        <p:nvSpPr>
          <p:cNvPr id="29699" name="Rectangle 3"/>
          <p:cNvSpPr>
            <a:spLocks noGrp="1" noChangeArrowheads="1"/>
          </p:cNvSpPr>
          <p:nvPr>
            <p:ph type="body" idx="1"/>
          </p:nvPr>
        </p:nvSpPr>
        <p:spPr>
          <a:xfrm>
            <a:off x="584791" y="1143000"/>
            <a:ext cx="8153400" cy="4525963"/>
          </a:xfrm>
        </p:spPr>
        <p:txBody>
          <a:bodyPr/>
          <a:lstStyle/>
          <a:p>
            <a:pPr>
              <a:lnSpc>
                <a:spcPct val="150000"/>
              </a:lnSpc>
            </a:pPr>
            <a:r>
              <a:rPr lang="en-US" altLang="en-US" dirty="0"/>
              <a:t>Model safe behavior all of the time</a:t>
            </a:r>
          </a:p>
          <a:p>
            <a:endParaRPr lang="en-US" altLang="en-US" dirty="0"/>
          </a:p>
          <a:p>
            <a:r>
              <a:rPr lang="en-US" altLang="en-US" dirty="0"/>
              <a:t>Encourage employees to coach and praise others (setting the culture)</a:t>
            </a:r>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11745" y="3434712"/>
            <a:ext cx="3899491" cy="2193464"/>
          </a:xfrm>
          <a:prstGeom prst="rect">
            <a:avLst/>
          </a:prstGeom>
        </p:spPr>
      </p:pic>
    </p:spTree>
    <p:extLst>
      <p:ext uri="{BB962C8B-B14F-4D97-AF65-F5344CB8AC3E}">
        <p14:creationId xmlns:p14="http://schemas.microsoft.com/office/powerpoint/2010/main" val="9174690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598238" y="1112837"/>
            <a:ext cx="5954962" cy="4525963"/>
          </a:xfrm>
        </p:spPr>
        <p:txBody>
          <a:bodyPr/>
          <a:lstStyle/>
          <a:p>
            <a:r>
              <a:rPr lang="en-US" altLang="en-US" b="1" dirty="0"/>
              <a:t>Incentive Programs</a:t>
            </a:r>
          </a:p>
          <a:p>
            <a:endParaRPr lang="en-US" altLang="en-US" sz="800" b="1" dirty="0"/>
          </a:p>
          <a:p>
            <a:pPr lvl="1"/>
            <a:r>
              <a:rPr lang="en-US" altLang="en-US" dirty="0"/>
              <a:t>Incentive programs can be good if:</a:t>
            </a:r>
          </a:p>
          <a:p>
            <a:pPr lvl="2"/>
            <a:endParaRPr lang="en-US" altLang="en-US" sz="800" dirty="0"/>
          </a:p>
          <a:p>
            <a:pPr lvl="2"/>
            <a:r>
              <a:rPr lang="en-US" altLang="en-US" dirty="0"/>
              <a:t>Rewards do not drive incident reporting underground</a:t>
            </a:r>
          </a:p>
          <a:p>
            <a:pPr lvl="2"/>
            <a:endParaRPr lang="en-US" altLang="en-US" sz="400" dirty="0"/>
          </a:p>
          <a:p>
            <a:pPr lvl="2"/>
            <a:r>
              <a:rPr lang="en-US" altLang="en-US" dirty="0"/>
              <a:t>Rewards are nominal in value</a:t>
            </a:r>
          </a:p>
          <a:p>
            <a:pPr lvl="2"/>
            <a:endParaRPr lang="en-US" altLang="en-US" sz="400" dirty="0"/>
          </a:p>
          <a:p>
            <a:pPr lvl="2"/>
            <a:r>
              <a:rPr lang="en-US" altLang="en-US" dirty="0"/>
              <a:t>Rewards are based on leading versus lagging indicators</a:t>
            </a:r>
          </a:p>
          <a:p>
            <a:pPr lvl="2"/>
            <a:endParaRPr lang="en-US" altLang="en-US" sz="1200" dirty="0"/>
          </a:p>
          <a:p>
            <a:pPr lvl="1"/>
            <a:r>
              <a:rPr lang="en-US" altLang="en-US" dirty="0"/>
              <a:t>Implementation of an incentive program should be value added and carefully planned to assure no negative impact on overall safety program</a:t>
            </a:r>
          </a:p>
          <a:p>
            <a:pPr lvl="2">
              <a:lnSpc>
                <a:spcPct val="150000"/>
              </a:lnSpc>
            </a:pPr>
            <a:endParaRPr lang="en-US" altLang="en-US" dirty="0"/>
          </a:p>
          <a:p>
            <a:pPr marL="914400" lvl="2" indent="0">
              <a:lnSpc>
                <a:spcPct val="150000"/>
              </a:lnSpc>
              <a:buNone/>
            </a:pPr>
            <a:endParaRPr lang="en-US" altLang="en-US" dirty="0"/>
          </a:p>
        </p:txBody>
      </p:sp>
      <p:grpSp>
        <p:nvGrpSpPr>
          <p:cNvPr id="7" name="Group 6"/>
          <p:cNvGrpSpPr/>
          <p:nvPr/>
        </p:nvGrpSpPr>
        <p:grpSpPr>
          <a:xfrm>
            <a:off x="6553200" y="2863620"/>
            <a:ext cx="2015291" cy="2975245"/>
            <a:chOff x="6553200" y="1962943"/>
            <a:chExt cx="2015291" cy="2975245"/>
          </a:xfrm>
        </p:grpSpPr>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3200" y="1962943"/>
              <a:ext cx="2015291" cy="2733675"/>
            </a:xfrm>
            <a:prstGeom prst="rect">
              <a:avLst/>
            </a:prstGeom>
          </p:spPr>
        </p:pic>
        <p:sp>
          <p:nvSpPr>
            <p:cNvPr id="6" name="TextBox 5"/>
            <p:cNvSpPr txBox="1"/>
            <p:nvPr/>
          </p:nvSpPr>
          <p:spPr>
            <a:xfrm>
              <a:off x="7086600" y="4722744"/>
              <a:ext cx="1186543" cy="215444"/>
            </a:xfrm>
            <a:prstGeom prst="rect">
              <a:avLst/>
            </a:prstGeom>
            <a:noFill/>
          </p:spPr>
          <p:txBody>
            <a:bodyPr wrap="none" rtlCol="0">
              <a:spAutoFit/>
            </a:bodyPr>
            <a:lstStyle/>
            <a:p>
              <a:r>
                <a:rPr lang="en-US" sz="800" u="none" dirty="0">
                  <a:latin typeface="+mj-lt"/>
                  <a:cs typeface="Rod" panose="02030509050101010101" pitchFamily="49" charset="-79"/>
                </a:rPr>
                <a:t>NCDOL Photo Library</a:t>
              </a:r>
            </a:p>
          </p:txBody>
        </p:sp>
      </p:grpSp>
      <p:sp>
        <p:nvSpPr>
          <p:cNvPr id="9" name="Rectangle 2">
            <a:extLst>
              <a:ext uri="{FF2B5EF4-FFF2-40B4-BE49-F238E27FC236}">
                <a16:creationId xmlns:a16="http://schemas.microsoft.com/office/drawing/2014/main" id="{BECE65E4-3B42-4F8E-8066-A804001339BA}"/>
              </a:ext>
            </a:extLst>
          </p:cNvPr>
          <p:cNvSpPr>
            <a:spLocks noGrp="1" noChangeArrowheads="1"/>
          </p:cNvSpPr>
          <p:nvPr>
            <p:ph type="title"/>
          </p:nvPr>
        </p:nvSpPr>
        <p:spPr>
          <a:xfrm>
            <a:off x="584791" y="457200"/>
            <a:ext cx="8382000" cy="492443"/>
          </a:xfrm>
        </p:spPr>
        <p:txBody>
          <a:bodyPr/>
          <a:lstStyle/>
          <a:p>
            <a:r>
              <a:rPr lang="en-US" altLang="en-US" sz="3200" dirty="0"/>
              <a:t>Encourage &amp; Model Safe Work Practices</a:t>
            </a:r>
          </a:p>
        </p:txBody>
      </p:sp>
    </p:spTree>
    <p:extLst>
      <p:ext uri="{BB962C8B-B14F-4D97-AF65-F5344CB8AC3E}">
        <p14:creationId xmlns:p14="http://schemas.microsoft.com/office/powerpoint/2010/main" val="2026917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84791" y="457200"/>
            <a:ext cx="8382000" cy="553998"/>
          </a:xfrm>
        </p:spPr>
        <p:txBody>
          <a:bodyPr/>
          <a:lstStyle/>
          <a:p>
            <a:r>
              <a:rPr lang="en-US" altLang="en-US" dirty="0"/>
              <a:t>Review Injury and Illness Trends</a:t>
            </a:r>
          </a:p>
        </p:txBody>
      </p:sp>
      <p:sp>
        <p:nvSpPr>
          <p:cNvPr id="29699" name="Rectangle 3"/>
          <p:cNvSpPr>
            <a:spLocks noGrp="1" noChangeArrowheads="1"/>
          </p:cNvSpPr>
          <p:nvPr>
            <p:ph type="body" idx="1"/>
          </p:nvPr>
        </p:nvSpPr>
        <p:spPr>
          <a:xfrm>
            <a:off x="686371" y="2732827"/>
            <a:ext cx="3501325" cy="2367915"/>
          </a:xfrm>
        </p:spPr>
        <p:txBody>
          <a:bodyPr/>
          <a:lstStyle/>
          <a:p>
            <a:r>
              <a:rPr lang="en-US" altLang="en-US" dirty="0"/>
              <a:t>Ensure understanding of the “Hierarchy of Controls” to help assure most effective solutions</a:t>
            </a:r>
          </a:p>
        </p:txBody>
      </p:sp>
      <p:grpSp>
        <p:nvGrpSpPr>
          <p:cNvPr id="9" name="Group 8"/>
          <p:cNvGrpSpPr/>
          <p:nvPr/>
        </p:nvGrpSpPr>
        <p:grpSpPr>
          <a:xfrm>
            <a:off x="4264468" y="2514600"/>
            <a:ext cx="4090114" cy="3048000"/>
            <a:chOff x="3276600" y="3658099"/>
            <a:chExt cx="2629743" cy="1766253"/>
          </a:xfrm>
        </p:grpSpPr>
        <p:sp>
          <p:nvSpPr>
            <p:cNvPr id="4" name="Rectangle 3"/>
            <p:cNvSpPr txBox="1">
              <a:spLocks noChangeArrowheads="1"/>
            </p:cNvSpPr>
            <p:nvPr/>
          </p:nvSpPr>
          <p:spPr bwMode="auto">
            <a:xfrm>
              <a:off x="3276600" y="3658099"/>
              <a:ext cx="2438400" cy="176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pPr marL="0" indent="0">
                <a:buNone/>
              </a:pPr>
              <a:r>
                <a:rPr lang="en-US" altLang="en-US" sz="1000" u="none" kern="0" dirty="0"/>
                <a:t>Elimination</a:t>
              </a:r>
            </a:p>
            <a:p>
              <a:pPr marL="0" indent="0">
                <a:buNone/>
              </a:pPr>
              <a:r>
                <a:rPr lang="en-US" altLang="en-US" sz="1000" u="none" kern="0" dirty="0"/>
                <a:t>Substitution</a:t>
              </a:r>
            </a:p>
            <a:p>
              <a:pPr marL="0" indent="0">
                <a:buNone/>
              </a:pPr>
              <a:r>
                <a:rPr lang="en-US" altLang="en-US" sz="1000" u="none" kern="0" dirty="0"/>
                <a:t>Engineering controls</a:t>
              </a:r>
            </a:p>
            <a:p>
              <a:pPr marL="457200" lvl="1" indent="0">
                <a:buNone/>
              </a:pPr>
              <a:r>
                <a:rPr lang="en-US" altLang="en-US" sz="1000" i="1" u="none" kern="0" dirty="0"/>
                <a:t>Mechanical ventilation</a:t>
              </a:r>
            </a:p>
            <a:p>
              <a:pPr marL="0" indent="0">
                <a:lnSpc>
                  <a:spcPct val="90000"/>
                </a:lnSpc>
                <a:buNone/>
              </a:pPr>
              <a:r>
                <a:rPr lang="en-US" altLang="en-US" sz="1000" u="none" kern="0" dirty="0"/>
                <a:t>Administrative controls</a:t>
              </a:r>
            </a:p>
            <a:p>
              <a:pPr marL="457200" lvl="1" indent="0">
                <a:buNone/>
              </a:pPr>
              <a:r>
                <a:rPr lang="en-US" altLang="en-US" sz="1000" i="1" u="none" kern="0" dirty="0"/>
                <a:t>Procedures</a:t>
              </a:r>
            </a:p>
            <a:p>
              <a:pPr marL="457200" lvl="1" indent="0">
                <a:buNone/>
              </a:pPr>
              <a:r>
                <a:rPr lang="en-US" altLang="en-US" sz="1000" i="1" u="none" kern="0" dirty="0"/>
                <a:t>Housekeeping</a:t>
              </a:r>
            </a:p>
            <a:p>
              <a:pPr marL="457200" lvl="1" indent="0">
                <a:buNone/>
              </a:pPr>
              <a:r>
                <a:rPr lang="en-US" altLang="en-US" sz="1000" i="1" u="none" kern="0" dirty="0"/>
                <a:t>Hygiene facilities</a:t>
              </a:r>
            </a:p>
            <a:p>
              <a:pPr marL="0" indent="0">
                <a:lnSpc>
                  <a:spcPct val="90000"/>
                </a:lnSpc>
                <a:buNone/>
              </a:pPr>
              <a:r>
                <a:rPr lang="en-US" altLang="en-US" sz="1000" u="none" kern="0" dirty="0"/>
                <a:t>PPE</a:t>
              </a:r>
            </a:p>
            <a:p>
              <a:pPr marL="457200" lvl="1" indent="0">
                <a:buNone/>
              </a:pPr>
              <a:r>
                <a:rPr lang="en-US" altLang="en-US" sz="1000" i="1" u="none" kern="0" dirty="0"/>
                <a:t>Respiratory protection</a:t>
              </a:r>
            </a:p>
            <a:p>
              <a:pPr marL="457200" lvl="1" indent="0">
                <a:buNone/>
              </a:pPr>
              <a:r>
                <a:rPr lang="en-US" altLang="en-US" sz="1000" i="1" u="none" kern="0" dirty="0"/>
                <a:t>Protective work clothing</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523657" y="3670982"/>
              <a:ext cx="382686" cy="1740485"/>
            </a:xfrm>
            <a:prstGeom prst="rect">
              <a:avLst/>
            </a:prstGeom>
          </p:spPr>
        </p:pic>
      </p:grpSp>
      <p:sp>
        <p:nvSpPr>
          <p:cNvPr id="12" name="Rectangle 3"/>
          <p:cNvSpPr txBox="1">
            <a:spLocks noChangeArrowheads="1"/>
          </p:cNvSpPr>
          <p:nvPr/>
        </p:nvSpPr>
        <p:spPr bwMode="auto">
          <a:xfrm>
            <a:off x="609600" y="1233014"/>
            <a:ext cx="7612544"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r>
              <a:rPr lang="en-US" altLang="en-US" u="none" kern="0" dirty="0"/>
              <a:t>When injury/illness trends occur, assist in investigation for cause and implement corrective actions</a:t>
            </a:r>
          </a:p>
        </p:txBody>
      </p:sp>
    </p:spTree>
    <p:extLst>
      <p:ext uri="{BB962C8B-B14F-4D97-AF65-F5344CB8AC3E}">
        <p14:creationId xmlns:p14="http://schemas.microsoft.com/office/powerpoint/2010/main" val="25663497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09600" y="457200"/>
            <a:ext cx="7848600" cy="554038"/>
          </a:xfrm>
        </p:spPr>
        <p:txBody>
          <a:bodyPr/>
          <a:lstStyle/>
          <a:p>
            <a:r>
              <a:rPr lang="en-US" altLang="en-US" dirty="0"/>
              <a:t>Take Corrective Action</a:t>
            </a:r>
          </a:p>
        </p:txBody>
      </p:sp>
      <p:sp>
        <p:nvSpPr>
          <p:cNvPr id="39939" name="Rectangle 3"/>
          <p:cNvSpPr>
            <a:spLocks noGrp="1" noChangeArrowheads="1"/>
          </p:cNvSpPr>
          <p:nvPr>
            <p:ph type="body" idx="1"/>
          </p:nvPr>
        </p:nvSpPr>
        <p:spPr>
          <a:xfrm>
            <a:off x="609600" y="1181100"/>
            <a:ext cx="8001000" cy="4800600"/>
          </a:xfrm>
        </p:spPr>
        <p:txBody>
          <a:bodyPr/>
          <a:lstStyle/>
          <a:p>
            <a:r>
              <a:rPr lang="en-US" altLang="en-US" sz="2400" dirty="0"/>
              <a:t>Elimination</a:t>
            </a:r>
          </a:p>
          <a:p>
            <a:endParaRPr lang="en-US" altLang="en-US" sz="1400" dirty="0"/>
          </a:p>
          <a:p>
            <a:r>
              <a:rPr lang="en-US" altLang="en-US" sz="2400" dirty="0"/>
              <a:t>Substitution</a:t>
            </a:r>
          </a:p>
          <a:p>
            <a:endParaRPr lang="en-US" altLang="en-US" sz="1400" dirty="0"/>
          </a:p>
          <a:p>
            <a:r>
              <a:rPr lang="en-US" altLang="en-US" sz="2400" dirty="0"/>
              <a:t>Engineering controls</a:t>
            </a:r>
          </a:p>
          <a:p>
            <a:pPr lvl="1"/>
            <a:r>
              <a:rPr lang="en-US" altLang="en-US" sz="2000" i="1" dirty="0"/>
              <a:t>Mechanical ventilation</a:t>
            </a:r>
          </a:p>
          <a:p>
            <a:pPr lvl="1"/>
            <a:endParaRPr lang="en-US" altLang="en-US" sz="1400" dirty="0"/>
          </a:p>
          <a:p>
            <a:pPr>
              <a:lnSpc>
                <a:spcPct val="90000"/>
              </a:lnSpc>
            </a:pPr>
            <a:r>
              <a:rPr lang="en-US" altLang="en-US" sz="2400" dirty="0"/>
              <a:t>Administrative controls</a:t>
            </a:r>
          </a:p>
          <a:p>
            <a:pPr lvl="1"/>
            <a:r>
              <a:rPr lang="en-US" altLang="en-US" sz="2000" i="1" dirty="0"/>
              <a:t>Procedures</a:t>
            </a:r>
          </a:p>
          <a:p>
            <a:pPr lvl="1"/>
            <a:endParaRPr lang="en-US" altLang="en-US" sz="400" i="1" dirty="0"/>
          </a:p>
          <a:p>
            <a:pPr lvl="1"/>
            <a:r>
              <a:rPr lang="en-US" altLang="en-US" sz="2000" i="1" dirty="0"/>
              <a:t>Housekeeping</a:t>
            </a:r>
          </a:p>
          <a:p>
            <a:pPr lvl="1"/>
            <a:endParaRPr lang="en-US" altLang="en-US" sz="400" i="1" dirty="0"/>
          </a:p>
          <a:p>
            <a:pPr lvl="1"/>
            <a:r>
              <a:rPr lang="en-US" altLang="en-US" sz="2000" i="1" dirty="0"/>
              <a:t>Hygiene facilities</a:t>
            </a:r>
          </a:p>
          <a:p>
            <a:pPr lvl="1"/>
            <a:endParaRPr lang="en-US" altLang="en-US" sz="1400" dirty="0"/>
          </a:p>
          <a:p>
            <a:pPr>
              <a:lnSpc>
                <a:spcPct val="90000"/>
              </a:lnSpc>
            </a:pPr>
            <a:endParaRPr lang="en-US" altLang="en-US" sz="800" dirty="0"/>
          </a:p>
          <a:p>
            <a:pPr>
              <a:lnSpc>
                <a:spcPct val="90000"/>
              </a:lnSpc>
            </a:pPr>
            <a:r>
              <a:rPr lang="en-US" altLang="en-US" sz="2400" dirty="0"/>
              <a:t>PPE</a:t>
            </a:r>
          </a:p>
          <a:p>
            <a:pPr lvl="1"/>
            <a:r>
              <a:rPr lang="en-US" altLang="en-US" sz="2000" i="1" dirty="0"/>
              <a:t>Respiratory protection</a:t>
            </a:r>
          </a:p>
          <a:p>
            <a:pPr lvl="1"/>
            <a:endParaRPr lang="en-US" altLang="en-US" sz="400" i="1" dirty="0"/>
          </a:p>
          <a:p>
            <a:pPr lvl="1"/>
            <a:r>
              <a:rPr lang="en-US" altLang="en-US" sz="2000" i="1" dirty="0"/>
              <a:t>Protective work clothing</a:t>
            </a:r>
          </a:p>
        </p:txBody>
      </p:sp>
      <p:pic>
        <p:nvPicPr>
          <p:cNvPr id="11" name="Picture 1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705600" y="1498185"/>
            <a:ext cx="916086" cy="4166429"/>
          </a:xfrm>
          <a:prstGeom prst="rect">
            <a:avLst/>
          </a:prstGeom>
        </p:spPr>
      </p:pic>
    </p:spTree>
    <p:extLst>
      <p:ext uri="{BB962C8B-B14F-4D97-AF65-F5344CB8AC3E}">
        <p14:creationId xmlns:p14="http://schemas.microsoft.com/office/powerpoint/2010/main" val="2028325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2971800"/>
            <a:ext cx="7924800" cy="1046440"/>
          </a:xfrm>
        </p:spPr>
        <p:txBody>
          <a:bodyPr/>
          <a:lstStyle/>
          <a:p>
            <a:pPr algn="ctr"/>
            <a:r>
              <a:rPr lang="en-US" altLang="en-US" sz="3400" dirty="0"/>
              <a:t>When are Safety Committees required?</a:t>
            </a:r>
          </a:p>
        </p:txBody>
      </p:sp>
    </p:spTree>
    <p:extLst>
      <p:ext uri="{BB962C8B-B14F-4D97-AF65-F5344CB8AC3E}">
        <p14:creationId xmlns:p14="http://schemas.microsoft.com/office/powerpoint/2010/main" val="51110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559713"/>
            <a:ext cx="8839200" cy="461665"/>
          </a:xfrm>
        </p:spPr>
        <p:txBody>
          <a:bodyPr/>
          <a:lstStyle/>
          <a:p>
            <a:r>
              <a:rPr lang="en-US" altLang="en-US" sz="3000" dirty="0"/>
              <a:t>Provide Recommendations for Improvement</a:t>
            </a:r>
          </a:p>
        </p:txBody>
      </p:sp>
      <p:sp>
        <p:nvSpPr>
          <p:cNvPr id="4" name="Rectangle 3"/>
          <p:cNvSpPr txBox="1">
            <a:spLocks noChangeArrowheads="1"/>
          </p:cNvSpPr>
          <p:nvPr/>
        </p:nvSpPr>
        <p:spPr bwMode="auto">
          <a:xfrm>
            <a:off x="609600" y="1308735"/>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pPr>
              <a:lnSpc>
                <a:spcPct val="150000"/>
              </a:lnSpc>
            </a:pPr>
            <a:r>
              <a:rPr lang="en-US" altLang="en-US" u="none" kern="0" dirty="0"/>
              <a:t>Committee members (and the employees that they represent) want to be stakeholders in the safety improvement process</a:t>
            </a:r>
          </a:p>
        </p:txBody>
      </p:sp>
      <p:pic>
        <p:nvPicPr>
          <p:cNvPr id="5" name="Picture 1">
            <a:extLst>
              <a:ext uri="{FF2B5EF4-FFF2-40B4-BE49-F238E27FC236}">
                <a16:creationId xmlns:a16="http://schemas.microsoft.com/office/drawing/2014/main" id="{9EAA45B7-41B4-4EEC-86FA-064CBC32AE78}"/>
              </a:ext>
            </a:extLst>
          </p:cNvPr>
          <p:cNvPicPr>
            <a:picLocks noChangeAspect="1"/>
          </p:cNvPicPr>
          <p:nvPr/>
        </p:nvPicPr>
        <p:blipFill>
          <a:blip r:embed="rId3" cstate="email">
            <a:extLst>
              <a:ext uri="{28A0092B-C50C-407E-A947-70E740481C1C}">
                <a14:useLocalDpi xmlns:a14="http://schemas.microsoft.com/office/drawing/2010/main"/>
              </a:ext>
            </a:extLst>
          </a:blip>
          <a:srcRect r="68517" b="51158"/>
          <a:stretch>
            <a:fillRect/>
          </a:stretch>
        </p:blipFill>
        <p:spPr bwMode="auto">
          <a:xfrm>
            <a:off x="6340136" y="3276600"/>
            <a:ext cx="2068456" cy="256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60085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09600" y="498157"/>
            <a:ext cx="8534400" cy="461665"/>
          </a:xfrm>
        </p:spPr>
        <p:txBody>
          <a:bodyPr/>
          <a:lstStyle/>
          <a:p>
            <a:r>
              <a:rPr lang="en-US" altLang="en-US" sz="3000" dirty="0"/>
              <a:t>Learn From Failures and Celebrate Success</a:t>
            </a:r>
          </a:p>
        </p:txBody>
      </p:sp>
      <p:sp>
        <p:nvSpPr>
          <p:cNvPr id="4" name="Rectangle 3"/>
          <p:cNvSpPr txBox="1">
            <a:spLocks noChangeArrowheads="1"/>
          </p:cNvSpPr>
          <p:nvPr/>
        </p:nvSpPr>
        <p:spPr bwMode="auto">
          <a:xfrm>
            <a:off x="533400" y="1189037"/>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0"/>
              </a:spcBef>
              <a:spcAft>
                <a:spcPct val="0"/>
              </a:spcAft>
              <a:buClr>
                <a:srgbClr val="910046"/>
              </a:buClr>
              <a:buSzPct val="84000"/>
              <a:buFont typeface="Wingdings" panose="05000000000000000000" pitchFamily="2" charset="2"/>
              <a:buChar char="l"/>
              <a:defRPr sz="2800">
                <a:solidFill>
                  <a:schemeClr val="tx1"/>
                </a:solidFill>
                <a:latin typeface="+mn-lt"/>
                <a:ea typeface="+mn-ea"/>
                <a:cs typeface="+mn-cs"/>
              </a:defRPr>
            </a:lvl1pPr>
            <a:lvl2pPr marL="690563" indent="-233363" algn="l" rtl="0" eaLnBrk="0" fontAlgn="base" hangingPunct="0">
              <a:spcBef>
                <a:spcPct val="0"/>
              </a:spcBef>
              <a:spcAft>
                <a:spcPct val="0"/>
              </a:spcAft>
              <a:buClr>
                <a:srgbClr val="012D9A"/>
              </a:buClr>
              <a:buFont typeface="Symbol" panose="05050102010706020507" pitchFamily="18" charset="2"/>
              <a:buChar char="-"/>
              <a:defRPr sz="2400">
                <a:solidFill>
                  <a:schemeClr val="tx1"/>
                </a:solidFill>
                <a:latin typeface="+mn-lt"/>
              </a:defRPr>
            </a:lvl2pPr>
            <a:lvl3pPr marL="1084263" indent="-169863" algn="l" rtl="0" eaLnBrk="0" fontAlgn="base" hangingPunct="0">
              <a:spcBef>
                <a:spcPct val="0"/>
              </a:spcBef>
              <a:spcAft>
                <a:spcPct val="0"/>
              </a:spcAft>
              <a:buClr>
                <a:srgbClr val="012D9A"/>
              </a:buClr>
              <a:buChar char="»"/>
              <a:defRPr sz="2000">
                <a:solidFill>
                  <a:schemeClr val="tx1"/>
                </a:solidFill>
                <a:latin typeface="+mn-lt"/>
              </a:defRPr>
            </a:lvl3pPr>
            <a:lvl4pPr marL="1423988" indent="-169863" algn="l" rtl="0" eaLnBrk="0" fontAlgn="base" hangingPunct="0">
              <a:spcBef>
                <a:spcPct val="0"/>
              </a:spcBef>
              <a:spcAft>
                <a:spcPct val="0"/>
              </a:spcAft>
              <a:buClr>
                <a:srgbClr val="012D9A"/>
              </a:buClr>
              <a:buChar char="•"/>
              <a:defRPr sz="2000">
                <a:solidFill>
                  <a:schemeClr val="tx1"/>
                </a:solidFill>
                <a:latin typeface="+mn-lt"/>
              </a:defRPr>
            </a:lvl4pPr>
            <a:lvl5pPr marL="1776413" indent="-234950" algn="l" rtl="0" eaLnBrk="0" fontAlgn="base" hangingPunct="0">
              <a:spcBef>
                <a:spcPct val="0"/>
              </a:spcBef>
              <a:spcAft>
                <a:spcPct val="0"/>
              </a:spcAft>
              <a:buClr>
                <a:srgbClr val="012D9A"/>
              </a:buClr>
              <a:buChar char="–"/>
              <a:defRPr sz="1600">
                <a:solidFill>
                  <a:schemeClr val="tx1"/>
                </a:solidFill>
                <a:latin typeface="+mn-lt"/>
              </a:defRPr>
            </a:lvl5pPr>
            <a:lvl6pPr marL="2514600" indent="-228600" algn="l" rtl="0" eaLnBrk="0" fontAlgn="base" hangingPunct="0">
              <a:spcBef>
                <a:spcPct val="0"/>
              </a:spcBef>
              <a:spcAft>
                <a:spcPct val="0"/>
              </a:spcAft>
              <a:buClr>
                <a:srgbClr val="012D9A"/>
              </a:buClr>
              <a:buChar char="–"/>
              <a:defRPr sz="1600">
                <a:solidFill>
                  <a:schemeClr val="tx1"/>
                </a:solidFill>
                <a:latin typeface="+mn-lt"/>
              </a:defRPr>
            </a:lvl6pPr>
            <a:lvl7pPr marL="2971800" indent="-228600" algn="l" rtl="0" eaLnBrk="0" fontAlgn="base" hangingPunct="0">
              <a:spcBef>
                <a:spcPct val="0"/>
              </a:spcBef>
              <a:spcAft>
                <a:spcPct val="0"/>
              </a:spcAft>
              <a:buClr>
                <a:srgbClr val="012D9A"/>
              </a:buClr>
              <a:buChar char="–"/>
              <a:defRPr sz="1600">
                <a:solidFill>
                  <a:schemeClr val="tx1"/>
                </a:solidFill>
                <a:latin typeface="+mn-lt"/>
              </a:defRPr>
            </a:lvl7pPr>
            <a:lvl8pPr marL="3429000" indent="-228600" algn="l" rtl="0" eaLnBrk="0" fontAlgn="base" hangingPunct="0">
              <a:spcBef>
                <a:spcPct val="0"/>
              </a:spcBef>
              <a:spcAft>
                <a:spcPct val="0"/>
              </a:spcAft>
              <a:buClr>
                <a:srgbClr val="012D9A"/>
              </a:buClr>
              <a:buChar char="–"/>
              <a:defRPr sz="1600">
                <a:solidFill>
                  <a:schemeClr val="tx1"/>
                </a:solidFill>
                <a:latin typeface="+mn-lt"/>
              </a:defRPr>
            </a:lvl8pPr>
            <a:lvl9pPr marL="3886200" indent="-228600" algn="l" rtl="0" eaLnBrk="0" fontAlgn="base" hangingPunct="0">
              <a:spcBef>
                <a:spcPct val="0"/>
              </a:spcBef>
              <a:spcAft>
                <a:spcPct val="0"/>
              </a:spcAft>
              <a:buClr>
                <a:srgbClr val="012D9A"/>
              </a:buClr>
              <a:buChar char="–"/>
              <a:defRPr sz="1600">
                <a:solidFill>
                  <a:schemeClr val="tx1"/>
                </a:solidFill>
                <a:latin typeface="+mn-lt"/>
              </a:defRPr>
            </a:lvl9pPr>
          </a:lstStyle>
          <a:p>
            <a:r>
              <a:rPr lang="en-US" altLang="en-US" u="none" kern="0" dirty="0"/>
              <a:t>Run an honest safety program and own your failures in order to learn, develop trust and build credibility</a:t>
            </a:r>
          </a:p>
          <a:p>
            <a:endParaRPr lang="en-US" altLang="en-US" u="none" kern="0" dirty="0"/>
          </a:p>
          <a:p>
            <a:r>
              <a:rPr lang="en-US" altLang="en-US" u="none" kern="0" dirty="0"/>
              <a:t>Take care of your employees above all and let them know it is not all about numbers</a:t>
            </a:r>
          </a:p>
          <a:p>
            <a:endParaRPr lang="en-US" altLang="en-US" u="none" kern="0" dirty="0"/>
          </a:p>
          <a:p>
            <a:r>
              <a:rPr lang="en-US" altLang="en-US" u="none" kern="0" dirty="0"/>
              <a:t>Celebrate success and always give credit  where it is due</a:t>
            </a:r>
          </a:p>
        </p:txBody>
      </p:sp>
    </p:spTree>
    <p:extLst>
      <p:ext uri="{BB962C8B-B14F-4D97-AF65-F5344CB8AC3E}">
        <p14:creationId xmlns:p14="http://schemas.microsoft.com/office/powerpoint/2010/main" val="866203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a:t>Summary</a:t>
            </a:r>
          </a:p>
        </p:txBody>
      </p:sp>
      <p:sp>
        <p:nvSpPr>
          <p:cNvPr id="33795" name="Rectangle 3"/>
          <p:cNvSpPr>
            <a:spLocks noGrp="1" noChangeArrowheads="1"/>
          </p:cNvSpPr>
          <p:nvPr>
            <p:ph type="body" idx="1"/>
          </p:nvPr>
        </p:nvSpPr>
        <p:spPr>
          <a:xfrm>
            <a:off x="533400" y="1219200"/>
            <a:ext cx="8001000" cy="4724400"/>
          </a:xfrm>
        </p:spPr>
        <p:txBody>
          <a:bodyPr/>
          <a:lstStyle/>
          <a:p>
            <a:r>
              <a:rPr lang="en-US" altLang="en-US" dirty="0"/>
              <a:t>In this course, we discussed:</a:t>
            </a:r>
          </a:p>
          <a:p>
            <a:pPr marL="0" indent="0">
              <a:buNone/>
            </a:pPr>
            <a:endParaRPr lang="en-US" altLang="en-US" sz="1000" dirty="0"/>
          </a:p>
          <a:p>
            <a:pPr lvl="1"/>
            <a:r>
              <a:rPr lang="en-US" altLang="en-US" dirty="0"/>
              <a:t>Regulations requiring Safety and Health (S&amp;H) Programs</a:t>
            </a:r>
          </a:p>
          <a:p>
            <a:pPr marL="457200" lvl="1" indent="0">
              <a:buNone/>
            </a:pPr>
            <a:endParaRPr lang="en-US" altLang="en-US" dirty="0"/>
          </a:p>
          <a:p>
            <a:pPr lvl="1"/>
            <a:r>
              <a:rPr lang="en-US" altLang="en-US" dirty="0"/>
              <a:t>The benefits of an effective S&amp;H Program</a:t>
            </a:r>
          </a:p>
          <a:p>
            <a:pPr marL="457200" lvl="1" indent="0">
              <a:buNone/>
            </a:pPr>
            <a:endParaRPr lang="en-US" altLang="en-US" dirty="0"/>
          </a:p>
          <a:p>
            <a:pPr lvl="1"/>
            <a:r>
              <a:rPr lang="en-US" altLang="en-US" dirty="0"/>
              <a:t>Effective S&amp;H Program elements</a:t>
            </a:r>
          </a:p>
          <a:p>
            <a:pPr lvl="1"/>
            <a:endParaRPr lang="en-US" altLang="en-US" dirty="0"/>
          </a:p>
          <a:p>
            <a:pPr lvl="1"/>
            <a:r>
              <a:rPr lang="en-US" altLang="en-US" dirty="0"/>
              <a:t>Effective S&amp;H Committees</a:t>
            </a:r>
          </a:p>
        </p:txBody>
      </p:sp>
    </p:spTree>
    <p:extLst>
      <p:ext uri="{BB962C8B-B14F-4D97-AF65-F5344CB8AC3E}">
        <p14:creationId xmlns:p14="http://schemas.microsoft.com/office/powerpoint/2010/main" val="318751852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3400" y="457200"/>
            <a:ext cx="8305800" cy="549275"/>
          </a:xfrm>
        </p:spPr>
        <p:txBody>
          <a:bodyPr/>
          <a:lstStyle/>
          <a:p>
            <a:r>
              <a:rPr lang="en-US" altLang="en-US"/>
              <a:t>Thank You For Attending!</a:t>
            </a:r>
          </a:p>
        </p:txBody>
      </p:sp>
      <p:sp>
        <p:nvSpPr>
          <p:cNvPr id="87043" name="Rectangle 3"/>
          <p:cNvSpPr>
            <a:spLocks noGrp="1" noChangeArrowheads="1"/>
          </p:cNvSpPr>
          <p:nvPr>
            <p:ph type="body" idx="1"/>
          </p:nvPr>
        </p:nvSpPr>
        <p:spPr>
          <a:xfrm>
            <a:off x="1428750" y="1531937"/>
            <a:ext cx="6705600" cy="838200"/>
          </a:xfrm>
        </p:spPr>
        <p:txBody>
          <a:bodyPr/>
          <a:lstStyle/>
          <a:p>
            <a:pPr algn="ctr">
              <a:buFont typeface="Wingdings" panose="05000000000000000000" pitchFamily="2" charset="2"/>
              <a:buNone/>
            </a:pPr>
            <a:r>
              <a:rPr lang="en-US" altLang="en-US" sz="6000" dirty="0">
                <a:solidFill>
                  <a:srgbClr val="000000"/>
                </a:solidFill>
              </a:rPr>
              <a:t>Final Questions?</a:t>
            </a:r>
            <a:endParaRPr lang="en-US" altLang="en-US" sz="6000" dirty="0"/>
          </a:p>
        </p:txBody>
      </p:sp>
    </p:spTree>
    <p:extLst>
      <p:ext uri="{BB962C8B-B14F-4D97-AF65-F5344CB8AC3E}">
        <p14:creationId xmlns:p14="http://schemas.microsoft.com/office/powerpoint/2010/main" val="21032412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381000"/>
            <a:ext cx="7924800" cy="523220"/>
          </a:xfrm>
        </p:spPr>
        <p:txBody>
          <a:bodyPr/>
          <a:lstStyle/>
          <a:p>
            <a:r>
              <a:rPr lang="en-US" altLang="en-US" sz="3400" dirty="0"/>
              <a:t>Employers </a:t>
            </a:r>
            <a:r>
              <a:rPr lang="en-US" altLang="en-US" sz="3400" u="sng" dirty="0"/>
              <a:t>&gt;</a:t>
            </a:r>
            <a:r>
              <a:rPr lang="en-US" altLang="en-US" sz="3400" dirty="0"/>
              <a:t> 11 Employees &amp; ERM 1.5</a:t>
            </a:r>
          </a:p>
        </p:txBody>
      </p:sp>
      <p:sp>
        <p:nvSpPr>
          <p:cNvPr id="31747" name="Rectangle 3"/>
          <p:cNvSpPr>
            <a:spLocks noGrp="1" noChangeArrowheads="1"/>
          </p:cNvSpPr>
          <p:nvPr>
            <p:ph type="body" idx="1"/>
          </p:nvPr>
        </p:nvSpPr>
        <p:spPr>
          <a:xfrm>
            <a:off x="538843" y="1219200"/>
            <a:ext cx="8001000" cy="4525963"/>
          </a:xfrm>
        </p:spPr>
        <p:txBody>
          <a:bodyPr/>
          <a:lstStyle/>
          <a:p>
            <a:pPr marL="0" indent="0" algn="ctr">
              <a:buNone/>
            </a:pPr>
            <a:r>
              <a:rPr lang="en-US" sz="1400" b="1" dirty="0"/>
              <a:t>CHAPTER 7 - OFFICE OF OCCUPATIONAL SAFETY AND HEALTH </a:t>
            </a:r>
          </a:p>
          <a:p>
            <a:pPr marL="457200" lvl="1" indent="0" algn="ctr">
              <a:buNone/>
            </a:pPr>
            <a:r>
              <a:rPr lang="en-US" sz="1400" b="1" dirty="0"/>
              <a:t>SUBCHAPTER 7A - GENERAL RULES AND OPERATIONAL PROCEDURES </a:t>
            </a:r>
          </a:p>
          <a:p>
            <a:pPr marL="914400" lvl="2" indent="0" algn="ctr">
              <a:buNone/>
            </a:pPr>
            <a:r>
              <a:rPr lang="en-US" sz="1400" b="1" dirty="0"/>
              <a:t>SECTION .0600 - SAFETY AND HEALTH PROGRAMS AND COMMITTEES </a:t>
            </a:r>
          </a:p>
          <a:p>
            <a:pPr marL="0" indent="0" algn="ctr">
              <a:buNone/>
            </a:pPr>
            <a:r>
              <a:rPr lang="en-US" sz="1400" b="1" dirty="0"/>
              <a:t>13 NCAC 07A .0601 PURPOSE AND SCOPE </a:t>
            </a:r>
          </a:p>
          <a:p>
            <a:pPr marL="0" indent="0">
              <a:buNone/>
            </a:pPr>
            <a:endParaRPr lang="en-US" sz="2000" dirty="0"/>
          </a:p>
          <a:p>
            <a:pPr marL="0" indent="0">
              <a:buNone/>
            </a:pPr>
            <a:r>
              <a:rPr lang="en-US" sz="2000" dirty="0"/>
              <a:t>(a) This Section sets forth rules of procedure for implementation of G.S. 95, Article 22 which is entitled "Safety and Health Programs and Committees." </a:t>
            </a:r>
          </a:p>
          <a:p>
            <a:pPr marL="0" indent="0">
              <a:buNone/>
            </a:pPr>
            <a:endParaRPr lang="en-US" sz="2000" dirty="0"/>
          </a:p>
          <a:p>
            <a:pPr marL="0" indent="0">
              <a:buNone/>
            </a:pPr>
            <a:r>
              <a:rPr lang="en-US" sz="2000" dirty="0"/>
              <a:t>(b) </a:t>
            </a:r>
            <a:r>
              <a:rPr lang="en-US" sz="2000" b="1" dirty="0"/>
              <a:t>The purpose of this Section is to establish programs which will promote safety and health for all North Carolina employers with a workers' compensation experience rate modifier (ERM) of 1.5 or above.  </a:t>
            </a:r>
            <a:r>
              <a:rPr lang="en-US" sz="2000" dirty="0"/>
              <a:t>Employee Safety and Health Committees will be established by all North Carolina employers having 11 or more employees and an experience rate modifier of 1.5 or above. </a:t>
            </a:r>
          </a:p>
        </p:txBody>
      </p:sp>
    </p:spTree>
    <p:extLst>
      <p:ext uri="{BB962C8B-B14F-4D97-AF65-F5344CB8AC3E}">
        <p14:creationId xmlns:p14="http://schemas.microsoft.com/office/powerpoint/2010/main" val="3678578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53340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15042" y="1112837"/>
            <a:ext cx="8001000" cy="4525963"/>
          </a:xfrm>
        </p:spPr>
        <p:txBody>
          <a:bodyPr/>
          <a:lstStyle/>
          <a:p>
            <a:pPr marL="0" indent="0" algn="ctr">
              <a:buNone/>
            </a:pPr>
            <a:r>
              <a:rPr lang="en-US" sz="2000" b="1" dirty="0"/>
              <a:t>NORTH CAROLINA GENERAL STATUTES</a:t>
            </a:r>
          </a:p>
          <a:p>
            <a:pPr marL="0" indent="0" algn="ctr">
              <a:buNone/>
            </a:pPr>
            <a:endParaRPr lang="en-US" sz="1000" b="1" dirty="0"/>
          </a:p>
          <a:p>
            <a:pPr marL="0" marR="0" indent="0" algn="just">
              <a:spcBef>
                <a:spcPts val="0"/>
              </a:spcBef>
              <a:spcAft>
                <a:spcPts val="0"/>
              </a:spcAft>
              <a:buNone/>
            </a:pPr>
            <a:r>
              <a:rPr lang="en-US" sz="2000" b="1" dirty="0">
                <a:cs typeface="Rod" panose="02030509050101010101" pitchFamily="49" charset="-79"/>
              </a:rPr>
              <a:t>143-583.  Model program; technical assistance; reports.</a:t>
            </a:r>
          </a:p>
          <a:p>
            <a:pPr marL="0" marR="0" indent="0" algn="just">
              <a:spcBef>
                <a:spcPts val="0"/>
              </a:spcBef>
              <a:spcAft>
                <a:spcPts val="0"/>
              </a:spcAft>
              <a:buNone/>
            </a:pPr>
            <a:endParaRPr lang="en-US" sz="800" b="1" dirty="0">
              <a:cs typeface="Rod" panose="02030509050101010101" pitchFamily="49" charset="-79"/>
            </a:endParaRPr>
          </a:p>
          <a:p>
            <a:pPr marL="0" marR="0" indent="0" algn="just">
              <a:spcBef>
                <a:spcPts val="0"/>
              </a:spcBef>
              <a:spcAft>
                <a:spcPts val="0"/>
              </a:spcAft>
              <a:buNone/>
            </a:pPr>
            <a:r>
              <a:rPr lang="en-US" sz="1800" dirty="0">
                <a:cs typeface="Rod" panose="02030509050101010101" pitchFamily="49" charset="-79"/>
              </a:rPr>
              <a:t>(a)      The Office of State Human Resources shall:</a:t>
            </a:r>
          </a:p>
          <a:p>
            <a:pPr marL="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(1) Maintain a model program of safety and health requirements to guide State agencies in the development of their individual programs and in complying with the provisions of G.S. 95-148 and this Article.</a:t>
            </a:r>
          </a:p>
          <a:p>
            <a:pPr marL="68580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(2) </a:t>
            </a:r>
            <a:r>
              <a:rPr lang="en-US" sz="1800" b="1" dirty="0">
                <a:cs typeface="Rod" panose="02030509050101010101" pitchFamily="49" charset="-79"/>
              </a:rPr>
              <a:t>Establish guidelines for the creation and operation of State agency safety and health committees.</a:t>
            </a:r>
          </a:p>
          <a:p>
            <a:pPr marL="685800" marR="0" indent="0" algn="just">
              <a:spcBef>
                <a:spcPts val="0"/>
              </a:spcBef>
              <a:spcAft>
                <a:spcPts val="0"/>
              </a:spcAft>
              <a:buNone/>
            </a:pPr>
            <a:endParaRPr lang="en-US" sz="800" b="1"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(3) Adopt policies that shall govern the administration of the workers' compensation program and monitor compliance with Chapter 97 of the General Statutes.</a:t>
            </a:r>
          </a:p>
          <a:p>
            <a:pPr marL="685800" marR="0" indent="0" algn="just">
              <a:spcBef>
                <a:spcPts val="0"/>
              </a:spcBef>
              <a:spcAft>
                <a:spcPts val="0"/>
              </a:spcAft>
              <a:buNone/>
            </a:pPr>
            <a:endParaRPr lang="en-US" sz="800" dirty="0">
              <a:cs typeface="Rod" panose="02030509050101010101" pitchFamily="49" charset="-79"/>
            </a:endParaRPr>
          </a:p>
          <a:p>
            <a:pPr marL="685800" marR="0" indent="0" algn="just">
              <a:spcBef>
                <a:spcPts val="0"/>
              </a:spcBef>
              <a:spcAft>
                <a:spcPts val="0"/>
              </a:spcAft>
              <a:buNone/>
            </a:pPr>
            <a:r>
              <a:rPr lang="en-US" sz="1800" dirty="0">
                <a:cs typeface="Rod" panose="02030509050101010101" pitchFamily="49" charset="-79"/>
              </a:rPr>
              <a:t>(4) Establish guidelines for the delegation of certain administrative functions as necessary for the administration of the workers' compensation program to State agencies, as defined in this section.</a:t>
            </a:r>
          </a:p>
          <a:p>
            <a:pPr marL="0" indent="0">
              <a:buNone/>
            </a:pPr>
            <a:endParaRPr lang="en-US" sz="2000" dirty="0"/>
          </a:p>
        </p:txBody>
      </p:sp>
    </p:spTree>
    <p:extLst>
      <p:ext uri="{BB962C8B-B14F-4D97-AF65-F5344CB8AC3E}">
        <p14:creationId xmlns:p14="http://schemas.microsoft.com/office/powerpoint/2010/main" val="184026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104644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15042" y="1112837"/>
            <a:ext cx="8001000" cy="4525963"/>
          </a:xfrm>
        </p:spPr>
        <p:txBody>
          <a:bodyPr/>
          <a:lstStyle/>
          <a:p>
            <a:pPr marL="0" indent="0" algn="ctr">
              <a:buNone/>
            </a:pPr>
            <a:r>
              <a:rPr lang="en-US" sz="2000" b="1" dirty="0"/>
              <a:t>NORTH CAROLINA GENERAL STATUTES</a:t>
            </a:r>
          </a:p>
          <a:p>
            <a:pPr marL="0" indent="0" algn="ctr">
              <a:buNone/>
            </a:pPr>
            <a:endParaRPr lang="en-US" sz="1000" b="1" dirty="0"/>
          </a:p>
          <a:p>
            <a:pPr marL="0" marR="0" indent="0" algn="just">
              <a:spcBef>
                <a:spcPts val="0"/>
              </a:spcBef>
              <a:spcAft>
                <a:spcPts val="0"/>
              </a:spcAft>
              <a:buNone/>
            </a:pPr>
            <a:r>
              <a:rPr lang="en-US" sz="2000" b="1" dirty="0">
                <a:cs typeface="Rod" panose="02030509050101010101" pitchFamily="49" charset="-79"/>
              </a:rPr>
              <a:t>143-584.  State agency safety and health committees.</a:t>
            </a:r>
          </a:p>
          <a:p>
            <a:pPr marL="0" marR="0" indent="0" algn="just">
              <a:spcBef>
                <a:spcPts val="0"/>
              </a:spcBef>
              <a:spcAft>
                <a:spcPts val="0"/>
              </a:spcAft>
              <a:buNone/>
            </a:pPr>
            <a:endParaRPr lang="en-US" sz="1000" b="1" dirty="0">
              <a:cs typeface="Rod" panose="02030509050101010101" pitchFamily="49" charset="-79"/>
            </a:endParaRPr>
          </a:p>
          <a:p>
            <a:pPr marL="0" marR="0" indent="0" algn="just">
              <a:spcBef>
                <a:spcPts val="0"/>
              </a:spcBef>
              <a:spcAft>
                <a:spcPts val="0"/>
              </a:spcAft>
              <a:buNone/>
            </a:pPr>
            <a:r>
              <a:rPr lang="en-US" sz="2000" dirty="0">
                <a:cs typeface="Rod" panose="02030509050101010101" pitchFamily="49" charset="-79"/>
              </a:rPr>
              <a:t>The Office of State Human Resources </a:t>
            </a:r>
            <a:r>
              <a:rPr lang="en-US" sz="2000" b="1" dirty="0">
                <a:cs typeface="Rod" panose="02030509050101010101" pitchFamily="49" charset="-79"/>
              </a:rPr>
              <a:t>shall create</a:t>
            </a:r>
            <a:r>
              <a:rPr lang="en-US" sz="2000" dirty="0">
                <a:cs typeface="Rod" panose="02030509050101010101" pitchFamily="49" charset="-79"/>
              </a:rPr>
              <a:t>, pursuant to guidelines adopted under subsection (a) of G.S. 143-583, </a:t>
            </a:r>
            <a:r>
              <a:rPr lang="en-US" sz="2000" b="1" dirty="0">
                <a:cs typeface="Rod" panose="02030509050101010101" pitchFamily="49" charset="-79"/>
              </a:rPr>
              <a:t>committees</a:t>
            </a:r>
            <a:r>
              <a:rPr lang="en-US" sz="2000" dirty="0">
                <a:cs typeface="Rod" panose="02030509050101010101" pitchFamily="49" charset="-79"/>
              </a:rPr>
              <a:t> to perform workplace inspections, review injury and illness records, make advisory recommendations to the agency's managers, and perform other functions determined by the Office of State Human Resources to be necessary for the effective implementation of the State Employees Workplace Requirements Program for Safety and the workers' compensation program.  (1991 (Reg. Sess., 1992), c. 994, s. 1; 2013-382, s. 9.1(c); 2015-241, s. 30.18(b).)</a:t>
            </a:r>
          </a:p>
          <a:p>
            <a:pPr marL="0" indent="0">
              <a:buNone/>
            </a:pPr>
            <a:endParaRPr lang="en-US" sz="2000" dirty="0"/>
          </a:p>
        </p:txBody>
      </p:sp>
    </p:spTree>
    <p:extLst>
      <p:ext uri="{BB962C8B-B14F-4D97-AF65-F5344CB8AC3E}">
        <p14:creationId xmlns:p14="http://schemas.microsoft.com/office/powerpoint/2010/main" val="3461858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3400" y="457200"/>
            <a:ext cx="8300357" cy="1046440"/>
          </a:xfrm>
        </p:spPr>
        <p:txBody>
          <a:bodyPr/>
          <a:lstStyle/>
          <a:p>
            <a:r>
              <a:rPr lang="en-US" altLang="en-US" sz="3400" dirty="0"/>
              <a:t>State Agencies and Local Governments</a:t>
            </a:r>
          </a:p>
        </p:txBody>
      </p:sp>
      <p:sp>
        <p:nvSpPr>
          <p:cNvPr id="31747" name="Rectangle 3"/>
          <p:cNvSpPr>
            <a:spLocks noGrp="1" noChangeArrowheads="1"/>
          </p:cNvSpPr>
          <p:nvPr>
            <p:ph type="body" idx="1"/>
          </p:nvPr>
        </p:nvSpPr>
        <p:spPr>
          <a:xfrm>
            <a:off x="609600" y="1112837"/>
            <a:ext cx="8001000" cy="4525963"/>
          </a:xfrm>
        </p:spPr>
        <p:txBody>
          <a:bodyPr/>
          <a:lstStyle/>
          <a:p>
            <a:pPr marL="0" indent="0" algn="ctr">
              <a:buNone/>
            </a:pPr>
            <a:r>
              <a:rPr lang="en-US" sz="2000" b="1" dirty="0"/>
              <a:t>NORTH CAROLINA GENERAL STATUTES</a:t>
            </a:r>
          </a:p>
          <a:p>
            <a:pPr marL="0" indent="0" algn="ctr">
              <a:buNone/>
            </a:pPr>
            <a:endParaRPr lang="en-US" sz="1000" b="1" dirty="0"/>
          </a:p>
          <a:p>
            <a:pPr marL="0" indent="0">
              <a:buNone/>
            </a:pPr>
            <a:r>
              <a:rPr lang="en-US" sz="2000" b="1" dirty="0"/>
              <a:t>95-148 – Safety and Health Programs of State Agencies and Local Governments</a:t>
            </a:r>
          </a:p>
          <a:p>
            <a:pPr marL="0" indent="0">
              <a:buNone/>
            </a:pPr>
            <a:r>
              <a:rPr lang="en-US" sz="2000" dirty="0"/>
              <a:t> </a:t>
            </a:r>
            <a:endParaRPr lang="en-US" sz="1000" dirty="0"/>
          </a:p>
          <a:p>
            <a:pPr marL="0" indent="0">
              <a:buNone/>
            </a:pPr>
            <a:r>
              <a:rPr lang="en-US" sz="2000" dirty="0"/>
              <a:t>Comprehensive Safety and Health Program including:</a:t>
            </a:r>
          </a:p>
          <a:p>
            <a:pPr lvl="1"/>
            <a:endParaRPr lang="en-US" sz="1000" dirty="0"/>
          </a:p>
          <a:p>
            <a:pPr lvl="1"/>
            <a:r>
              <a:rPr lang="en-US" sz="2000" dirty="0"/>
              <a:t>Safe and healthy conditions</a:t>
            </a:r>
          </a:p>
          <a:p>
            <a:pPr lvl="1"/>
            <a:endParaRPr lang="en-US" sz="800" dirty="0"/>
          </a:p>
          <a:p>
            <a:pPr lvl="1"/>
            <a:r>
              <a:rPr lang="en-US" sz="2000" dirty="0"/>
              <a:t>Obtain and properly use safety equipment and PPE</a:t>
            </a:r>
          </a:p>
          <a:p>
            <a:pPr lvl="1"/>
            <a:endParaRPr lang="en-US" sz="800" dirty="0"/>
          </a:p>
          <a:p>
            <a:pPr lvl="1"/>
            <a:r>
              <a:rPr lang="en-US" sz="2000" dirty="0"/>
              <a:t>Consult with and involve employees regarding safety and health</a:t>
            </a:r>
          </a:p>
          <a:p>
            <a:pPr lvl="1"/>
            <a:endParaRPr lang="en-US" sz="800" dirty="0"/>
          </a:p>
          <a:p>
            <a:pPr lvl="1"/>
            <a:r>
              <a:rPr lang="en-US" sz="2000" dirty="0"/>
              <a:t>Keep records of injuries and illnesses for proper evaluation and corrective action</a:t>
            </a:r>
          </a:p>
          <a:p>
            <a:pPr lvl="1"/>
            <a:endParaRPr lang="en-US" sz="800" dirty="0"/>
          </a:p>
          <a:p>
            <a:pPr lvl="1"/>
            <a:r>
              <a:rPr lang="en-US" sz="2000" dirty="0"/>
              <a:t>Same safety and health protections as private sector</a:t>
            </a:r>
          </a:p>
          <a:p>
            <a:pPr marL="0" indent="0">
              <a:buNone/>
            </a:pPr>
            <a:endParaRPr lang="en-US" sz="2000" dirty="0"/>
          </a:p>
        </p:txBody>
      </p:sp>
    </p:spTree>
    <p:extLst>
      <p:ext uri="{BB962C8B-B14F-4D97-AF65-F5344CB8AC3E}">
        <p14:creationId xmlns:p14="http://schemas.microsoft.com/office/powerpoint/2010/main" val="376651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457200"/>
            <a:ext cx="7924800" cy="549275"/>
          </a:xfrm>
        </p:spPr>
        <p:txBody>
          <a:bodyPr/>
          <a:lstStyle/>
          <a:p>
            <a:r>
              <a:rPr lang="en-US" altLang="en-US" dirty="0"/>
              <a:t>Benefits of Effective S&amp;H Programs</a:t>
            </a:r>
          </a:p>
        </p:txBody>
      </p:sp>
      <p:sp>
        <p:nvSpPr>
          <p:cNvPr id="9219" name="Rectangle 3"/>
          <p:cNvSpPr>
            <a:spLocks noGrp="1" noChangeArrowheads="1"/>
          </p:cNvSpPr>
          <p:nvPr>
            <p:ph type="body" idx="1"/>
          </p:nvPr>
        </p:nvSpPr>
        <p:spPr/>
        <p:txBody>
          <a:bodyPr/>
          <a:lstStyle/>
          <a:p>
            <a:r>
              <a:rPr lang="en-US" altLang="en-US" dirty="0"/>
              <a:t>Reduces injuries and illness</a:t>
            </a:r>
          </a:p>
          <a:p>
            <a:pPr marL="0" indent="0">
              <a:buNone/>
            </a:pPr>
            <a:endParaRPr lang="en-US" altLang="en-US" dirty="0"/>
          </a:p>
          <a:p>
            <a:r>
              <a:rPr lang="en-US" altLang="en-US" dirty="0"/>
              <a:t>Improves morale</a:t>
            </a:r>
          </a:p>
          <a:p>
            <a:endParaRPr lang="en-US" altLang="en-US" dirty="0"/>
          </a:p>
          <a:p>
            <a:r>
              <a:rPr lang="en-US" altLang="en-US" dirty="0"/>
              <a:t>Improves productivity</a:t>
            </a:r>
          </a:p>
          <a:p>
            <a:endParaRPr lang="en-US" altLang="en-US" dirty="0"/>
          </a:p>
          <a:p>
            <a:r>
              <a:rPr lang="en-US" altLang="en-US" dirty="0"/>
              <a:t>Reduces direct and indirect worker’s compensation costs</a:t>
            </a:r>
          </a:p>
          <a:p>
            <a:endParaRPr lang="en-US" altLang="en-US" dirty="0"/>
          </a:p>
          <a:p>
            <a:r>
              <a:rPr lang="en-US" altLang="en-US" dirty="0"/>
              <a:t>Reduces costs of retraining employee</a:t>
            </a:r>
          </a:p>
        </p:txBody>
      </p:sp>
      <p:grpSp>
        <p:nvGrpSpPr>
          <p:cNvPr id="3" name="Group 2"/>
          <p:cNvGrpSpPr/>
          <p:nvPr/>
        </p:nvGrpSpPr>
        <p:grpSpPr>
          <a:xfrm>
            <a:off x="5638800" y="1981200"/>
            <a:ext cx="2500415" cy="1752600"/>
            <a:chOff x="1972601" y="3276600"/>
            <a:chExt cx="4889502" cy="2667000"/>
          </a:xfrm>
        </p:grpSpPr>
        <p:pic>
          <p:nvPicPr>
            <p:cNvPr id="5" name="Picture 1"/>
            <p:cNvPicPr>
              <a:picLocks noChangeAspect="1"/>
            </p:cNvPicPr>
            <p:nvPr/>
          </p:nvPicPr>
          <p:blipFill>
            <a:blip r:embed="rId3" cstate="email">
              <a:extLst>
                <a:ext uri="{BEBA8EAE-BF5A-486C-A8C5-ECC9F3942E4B}">
                  <a14:imgProps xmlns:a14="http://schemas.microsoft.com/office/drawing/2010/main">
                    <a14:imgLayer r:embed="rId4">
                      <a14:imgEffect>
                        <a14:backgroundRemoval t="0" b="99737" l="0" r="100000">
                          <a14:foregroundMark x1="46264" y1="61053" x2="46264" y2="61053"/>
                          <a14:foregroundMark x1="47557" y1="60000" x2="47557" y2="60000"/>
                          <a14:foregroundMark x1="48851" y1="57895" x2="48851" y2="57895"/>
                          <a14:foregroundMark x1="49856" y1="56842" x2="49856" y2="56842"/>
                          <a14:foregroundMark x1="51437" y1="55000" x2="51437" y2="55000"/>
                          <a14:foregroundMark x1="52730" y1="53421" x2="52730" y2="53421"/>
                          <a14:foregroundMark x1="53736" y1="51842" x2="53736" y2="51842"/>
                          <a14:foregroundMark x1="54310" y1="50526" x2="54310" y2="50526"/>
                          <a14:foregroundMark x1="55603" y1="49211" x2="55603" y2="49211"/>
                          <a14:foregroundMark x1="57328" y1="47895" x2="57328" y2="47895"/>
                          <a14:foregroundMark x1="58190" y1="46316" x2="58190" y2="46316"/>
                          <a14:foregroundMark x1="60345" y1="43158" x2="60345" y2="43158"/>
                          <a14:foregroundMark x1="61782" y1="40789" x2="61782" y2="40789"/>
                          <a14:foregroundMark x1="63506" y1="39211" x2="63506" y2="39211"/>
                          <a14:foregroundMark x1="65230" y1="37895" x2="65230" y2="37895"/>
                          <a14:foregroundMark x1="66236" y1="36316" x2="66236" y2="36316"/>
                          <a14:foregroundMark x1="67241" y1="33947" x2="67241" y2="33947"/>
                          <a14:foregroundMark x1="69397" y1="31842" x2="69397" y2="31842"/>
                          <a14:foregroundMark x1="70690" y1="29737" x2="70690" y2="29737"/>
                          <a14:foregroundMark x1="72270" y1="28421" x2="72270" y2="28421"/>
                          <a14:foregroundMark x1="73132" y1="26842" x2="73132" y2="26842"/>
                          <a14:foregroundMark x1="72989" y1="23684" x2="72989" y2="23684"/>
                          <a14:foregroundMark x1="71552" y1="20789" x2="71552" y2="20789"/>
                          <a14:foregroundMark x1="70259" y1="18158" x2="70259" y2="18158"/>
                          <a14:foregroundMark x1="54167" y1="47105" x2="54167" y2="47105"/>
                          <a14:foregroundMark x1="71264" y1="23947" x2="71264" y2="23947"/>
                          <a14:backgroundMark x1="2011" y1="6053" x2="2011" y2="6053"/>
                          <a14:backgroundMark x1="13506" y1="33158" x2="13506" y2="33158"/>
                          <a14:backgroundMark x1="23707" y1="32632" x2="23707" y2="32632"/>
                          <a14:backgroundMark x1="31466" y1="36842" x2="31466" y2="36842"/>
                          <a14:backgroundMark x1="27586" y1="40789" x2="25718" y2="41842"/>
                          <a14:backgroundMark x1="24425" y1="43947" x2="24425" y2="43947"/>
                          <a14:backgroundMark x1="22270" y1="43158" x2="22701" y2="43947"/>
                          <a14:backgroundMark x1="22557" y1="43947" x2="22557" y2="43947"/>
                          <a14:backgroundMark x1="22270" y1="41579" x2="22270" y2="41579"/>
                          <a14:backgroundMark x1="22557" y1="38947" x2="23994" y2="37632"/>
                          <a14:backgroundMark x1="26149" y1="33421" x2="27155" y2="30789"/>
                          <a14:backgroundMark x1="27443" y1="29737" x2="28017" y2="29211"/>
                          <a14:backgroundMark x1="28448" y1="28684" x2="29167" y2="29737"/>
                          <a14:backgroundMark x1="33621" y1="24211" x2="34052" y2="24737"/>
                          <a14:backgroundMark x1="34052" y1="24737" x2="34052" y2="24737"/>
                          <a14:backgroundMark x1="34195" y1="24737" x2="34195" y2="24737"/>
                          <a14:backgroundMark x1="11782" y1="55789" x2="11782" y2="55789"/>
                          <a14:backgroundMark x1="10489" y1="60263" x2="10489" y2="60263"/>
                          <a14:backgroundMark x1="11063" y1="66053" x2="11207" y2="66316"/>
                          <a14:backgroundMark x1="11494" y1="68947" x2="11494" y2="68947"/>
                          <a14:backgroundMark x1="33046" y1="46842" x2="33046" y2="46842"/>
                        </a14:backgroundRemoval>
                      </a14:imgEffect>
                    </a14:imgLayer>
                  </a14:imgProps>
                </a:ext>
                <a:ext uri="{28A0092B-C50C-407E-A947-70E740481C1C}">
                  <a14:useLocalDpi xmlns:a14="http://schemas.microsoft.com/office/drawing/2010/main"/>
                </a:ext>
              </a:extLst>
            </a:blip>
            <a:srcRect/>
            <a:stretch>
              <a:fillRect/>
            </a:stretch>
          </p:blipFill>
          <p:spPr bwMode="auto">
            <a:xfrm>
              <a:off x="1972601" y="3276600"/>
              <a:ext cx="4889502"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038600" y="5636260"/>
              <a:ext cx="1426994" cy="246221"/>
            </a:xfrm>
            <a:prstGeom prst="rect">
              <a:avLst/>
            </a:prstGeom>
            <a:noFill/>
          </p:spPr>
          <p:txBody>
            <a:bodyPr wrap="none" rtlCol="0">
              <a:spAutoFit/>
            </a:bodyPr>
            <a:lstStyle/>
            <a:p>
              <a:r>
                <a:rPr lang="en-US" sz="1000" u="none" dirty="0">
                  <a:latin typeface="+mj-lt"/>
                  <a:cs typeface="Rod" panose="02030509050101010101" pitchFamily="49" charset="-79"/>
                </a:rPr>
                <a:t>NCDOL Photo Library</a:t>
              </a:r>
            </a:p>
          </p:txBody>
        </p:sp>
      </p:grpSp>
    </p:spTree>
    <p:extLst>
      <p:ext uri="{BB962C8B-B14F-4D97-AF65-F5344CB8AC3E}">
        <p14:creationId xmlns:p14="http://schemas.microsoft.com/office/powerpoint/2010/main" val="517717145"/>
      </p:ext>
    </p:extLst>
  </p:cSld>
  <p:clrMapOvr>
    <a:masterClrMapping/>
  </p:clrMapOvr>
</p:sld>
</file>

<file path=ppt/theme/theme1.xml><?xml version="1.0" encoding="utf-8"?>
<a:theme xmlns:a="http://schemas.openxmlformats.org/drawingml/2006/main" name="NCDOL  Standard">
  <a:themeElements>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fontScheme name="NCDOL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sng" strike="noStrike" cap="none" normalizeH="0" baseline="0" smtClean="0">
            <a:ln>
              <a:noFill/>
            </a:ln>
            <a:solidFill>
              <a:schemeClr val="tx1"/>
            </a:solidFill>
            <a:effectLst/>
            <a:latin typeface="Times New Roman" pitchFamily="18" charset="0"/>
          </a:defRPr>
        </a:defPPr>
      </a:lstStyle>
    </a:lnDef>
  </a:objectDefaults>
  <a:extraClrSchemeLst>
    <a:extraClrScheme>
      <a:clrScheme name="NCDOL  Standar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CDOL  Stand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NCDOL  Standar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CDOL  Standar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CDOL  Standar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CDOL  Standar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NCDOL  Standar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NCDOL  Standard 8">
        <a:dk1>
          <a:srgbClr val="000000"/>
        </a:dk1>
        <a:lt1>
          <a:srgbClr val="FFFFFF"/>
        </a:lt1>
        <a:dk2>
          <a:srgbClr val="0000FF"/>
        </a:dk2>
        <a:lt2>
          <a:srgbClr val="000080"/>
        </a:lt2>
        <a:accent1>
          <a:srgbClr val="FF00FF"/>
        </a:accent1>
        <a:accent2>
          <a:srgbClr val="FF0000"/>
        </a:accent2>
        <a:accent3>
          <a:srgbClr val="FFFFFF"/>
        </a:accent3>
        <a:accent4>
          <a:srgbClr val="000000"/>
        </a:accent4>
        <a:accent5>
          <a:srgbClr val="FFAAFF"/>
        </a:accent5>
        <a:accent6>
          <a:srgbClr val="E70000"/>
        </a:accent6>
        <a:hlink>
          <a:srgbClr val="00000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27509</TotalTime>
  <Pages>1</Pages>
  <Words>2121</Words>
  <Application>Microsoft Office PowerPoint</Application>
  <PresentationFormat>Letter Paper (8.5x11 in)</PresentationFormat>
  <Paragraphs>401</Paragraphs>
  <Slides>43</Slides>
  <Notes>43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Symbol</vt:lpstr>
      <vt:lpstr>Times New Roman</vt:lpstr>
      <vt:lpstr>Wingdings</vt:lpstr>
      <vt:lpstr>NCDOL  Standard</vt:lpstr>
      <vt:lpstr>Safety and Health Programs and Committees</vt:lpstr>
      <vt:lpstr>Objectives</vt:lpstr>
      <vt:lpstr>Are all employers required by law to have a Safety Committee?</vt:lpstr>
      <vt:lpstr>When are Safety Committees required?</vt:lpstr>
      <vt:lpstr>Employers &gt; 11 Employees &amp; ERM 1.5</vt:lpstr>
      <vt:lpstr>State Agencies and Local Governments</vt:lpstr>
      <vt:lpstr>State Agencies and Local Governments</vt:lpstr>
      <vt:lpstr>State Agencies and Local Governments</vt:lpstr>
      <vt:lpstr>Benefits of Effective S&amp;H Programs</vt:lpstr>
      <vt:lpstr>Safety and Health Program Elements</vt:lpstr>
      <vt:lpstr>Safety and Health Program Elements</vt:lpstr>
      <vt:lpstr>Management Leadership</vt:lpstr>
      <vt:lpstr>Worker Participation</vt:lpstr>
      <vt:lpstr>Hazard Identification and Assessment</vt:lpstr>
      <vt:lpstr>Hazard Prevention and Control</vt:lpstr>
      <vt:lpstr>Education and Training</vt:lpstr>
      <vt:lpstr>Program Evaluation and Improvement</vt:lpstr>
      <vt:lpstr>Communication and Coordination for Host Employers, Contractors and Staffing Agencies</vt:lpstr>
      <vt:lpstr>Safety and Health Committees</vt:lpstr>
      <vt:lpstr>Safety and Health Committees</vt:lpstr>
      <vt:lpstr>Safety and Health Committees</vt:lpstr>
      <vt:lpstr>Safety and Health Committees</vt:lpstr>
      <vt:lpstr>Safety and Health Committees</vt:lpstr>
      <vt:lpstr>Committee Size</vt:lpstr>
      <vt:lpstr>Committee Membership</vt:lpstr>
      <vt:lpstr>Committee Membership</vt:lpstr>
      <vt:lpstr>Membership Structure</vt:lpstr>
      <vt:lpstr>Committee Resources</vt:lpstr>
      <vt:lpstr>Committee Goals</vt:lpstr>
      <vt:lpstr>Annual Goals and Objectives</vt:lpstr>
      <vt:lpstr>Committee Responsibilities</vt:lpstr>
      <vt:lpstr>Committee Actions</vt:lpstr>
      <vt:lpstr>Conduct Safety Inspections and Ensure Issue Closure</vt:lpstr>
      <vt:lpstr>Educate Committee Members</vt:lpstr>
      <vt:lpstr>Communicate Issues and Successes</vt:lpstr>
      <vt:lpstr>Encourage &amp; Model Safe Work Practices</vt:lpstr>
      <vt:lpstr>Encourage &amp; Model Safe Work Practices</vt:lpstr>
      <vt:lpstr>Review Injury and Illness Trends</vt:lpstr>
      <vt:lpstr>Take Corrective Action</vt:lpstr>
      <vt:lpstr>Provide Recommendations for Improvement</vt:lpstr>
      <vt:lpstr>Learn From Failures and Celebrate Success</vt:lpstr>
      <vt:lpstr>Summary</vt:lpstr>
      <vt:lpstr>Thank You For Attending!</vt:lpstr>
    </vt:vector>
  </TitlesOfParts>
  <Company>NC OSH/ETTA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N.C. Department of Labor OSH Division</dc:title>
  <dc:creator>Collyer, Marcy</dc:creator>
  <cp:lastModifiedBy>Kim Perry</cp:lastModifiedBy>
  <cp:revision>5</cp:revision>
  <cp:lastPrinted>2015-07-13T17:43:25Z</cp:lastPrinted>
  <dcterms:created xsi:type="dcterms:W3CDTF">2001-05-15T12:53:32Z</dcterms:created>
  <dcterms:modified xsi:type="dcterms:W3CDTF">2021-08-24T14:38:27Z</dcterms:modified>
</cp:coreProperties>
</file>